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1"/>
  </p:notesMasterIdLst>
  <p:handoutMasterIdLst>
    <p:handoutMasterId r:id="rId12"/>
  </p:handoutMasterIdLst>
  <p:sldIdLst>
    <p:sldId id="256" r:id="rId2"/>
    <p:sldId id="270" r:id="rId3"/>
    <p:sldId id="265" r:id="rId4"/>
    <p:sldId id="266" r:id="rId5"/>
    <p:sldId id="264" r:id="rId6"/>
    <p:sldId id="267" r:id="rId7"/>
    <p:sldId id="269" r:id="rId8"/>
    <p:sldId id="271" r:id="rId9"/>
    <p:sldId id="272" r:id="rId10"/>
  </p:sldIdLst>
  <p:sldSz cx="12192000" cy="6858000"/>
  <p:notesSz cx="6797675" cy="992822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102" autoAdjust="0"/>
    <p:restoredTop sz="94660" autoAdjust="0"/>
  </p:normalViewPr>
  <p:slideViewPr>
    <p:cSldViewPr snapToGrid="0">
      <p:cViewPr>
        <p:scale>
          <a:sx n="100" d="100"/>
          <a:sy n="100" d="100"/>
        </p:scale>
        <p:origin x="-786" y="-288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18DF7F-B8BA-4772-877E-2E372BF28DA6}" type="datetimeFigureOut">
              <a:rPr lang="ru-RU" smtClean="0"/>
              <a:t>21.08.2025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1E390F5-B13F-491D-B4EE-14007D0917C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2889482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380D227-5862-472F-B15A-77C63D97B0CA}" type="datetimeFigureOut">
              <a:rPr lang="ru-RU" smtClean="0"/>
              <a:t>21.08.2025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450" y="4716463"/>
            <a:ext cx="5438775" cy="44672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E6B56E0-C9E3-4C84-AD38-941B71B7C2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68261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6B56E0-C9E3-4C84-AD38-941B71B7C2E1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29109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35930A-7A63-4F2B-BCAC-927D7A7111EC}" type="datetimeFigureOut">
              <a:rPr lang="ru-RU" smtClean="0"/>
              <a:pPr/>
              <a:t>21.08.2025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FEDCF12-896B-427F-BE64-C70163B4E8B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66315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35930A-7A63-4F2B-BCAC-927D7A7111EC}" type="datetimeFigureOut">
              <a:rPr lang="ru-RU" smtClean="0"/>
              <a:pPr/>
              <a:t>21.08.2025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FEDCF12-896B-427F-BE64-C70163B4E8B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339766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35930A-7A63-4F2B-BCAC-927D7A7111EC}" type="datetimeFigureOut">
              <a:rPr lang="ru-RU" smtClean="0"/>
              <a:pPr/>
              <a:t>21.08.2025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FEDCF12-896B-427F-BE64-C70163B4E8B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1801825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35930A-7A63-4F2B-BCAC-927D7A7111EC}" type="datetimeFigureOut">
              <a:rPr lang="ru-RU" smtClean="0"/>
              <a:pPr/>
              <a:t>21.08.2025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FEDCF12-896B-427F-BE64-C70163B4E8B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957988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35930A-7A63-4F2B-BCAC-927D7A7111EC}" type="datetimeFigureOut">
              <a:rPr lang="ru-RU" smtClean="0"/>
              <a:pPr/>
              <a:t>21.08.2025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FEDCF12-896B-427F-BE64-C70163B4E8B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2655446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35930A-7A63-4F2B-BCAC-927D7A7111EC}" type="datetimeFigureOut">
              <a:rPr lang="ru-RU" smtClean="0"/>
              <a:pPr/>
              <a:t>21.08.2025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FEDCF12-896B-427F-BE64-C70163B4E8B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367451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35930A-7A63-4F2B-BCAC-927D7A7111EC}" type="datetimeFigureOut">
              <a:rPr lang="ru-RU" smtClean="0"/>
              <a:pPr/>
              <a:t>21.08.2025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EDCF12-896B-427F-BE64-C70163B4E8B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41219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35930A-7A63-4F2B-BCAC-927D7A7111EC}" type="datetimeFigureOut">
              <a:rPr lang="ru-RU" smtClean="0"/>
              <a:pPr/>
              <a:t>21.08.2025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EDCF12-896B-427F-BE64-C70163B4E8B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46753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35930A-7A63-4F2B-BCAC-927D7A7111EC}" type="datetimeFigureOut">
              <a:rPr lang="ru-RU" smtClean="0"/>
              <a:pPr/>
              <a:t>21.08.2025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EDCF12-896B-427F-BE64-C70163B4E8B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074476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35930A-7A63-4F2B-BCAC-927D7A7111EC}" type="datetimeFigureOut">
              <a:rPr lang="ru-RU" smtClean="0"/>
              <a:pPr/>
              <a:t>21.08.2025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FEDCF12-896B-427F-BE64-C70163B4E8B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90783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35930A-7A63-4F2B-BCAC-927D7A7111EC}" type="datetimeFigureOut">
              <a:rPr lang="ru-RU" smtClean="0"/>
              <a:pPr/>
              <a:t>21.08.2025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FEDCF12-896B-427F-BE64-C70163B4E8B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21054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35930A-7A63-4F2B-BCAC-927D7A7111EC}" type="datetimeFigureOut">
              <a:rPr lang="ru-RU" smtClean="0"/>
              <a:pPr/>
              <a:t>21.08.2025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FEDCF12-896B-427F-BE64-C70163B4E8B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48485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35930A-7A63-4F2B-BCAC-927D7A7111EC}" type="datetimeFigureOut">
              <a:rPr lang="ru-RU" smtClean="0"/>
              <a:pPr/>
              <a:t>21.08.2025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EDCF12-896B-427F-BE64-C70163B4E8B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441640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35930A-7A63-4F2B-BCAC-927D7A7111EC}" type="datetimeFigureOut">
              <a:rPr lang="ru-RU" smtClean="0"/>
              <a:pPr/>
              <a:t>21.08.2025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EDCF12-896B-427F-BE64-C70163B4E8B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660684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35930A-7A63-4F2B-BCAC-927D7A7111EC}" type="datetimeFigureOut">
              <a:rPr lang="ru-RU" smtClean="0"/>
              <a:pPr/>
              <a:t>21.08.2025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EDCF12-896B-427F-BE64-C70163B4E8B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280500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35930A-7A63-4F2B-BCAC-927D7A7111EC}" type="datetimeFigureOut">
              <a:rPr lang="ru-RU" smtClean="0"/>
              <a:pPr/>
              <a:t>21.08.2025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FEDCF12-896B-427F-BE64-C70163B4E8B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440656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microsoft.com/office/2007/relationships/hdphoto" Target="../media/hdphoto1.wdp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8">
            <a:duotone>
              <a:prstClr val="black"/>
              <a:schemeClr val="accent5">
                <a:tint val="45000"/>
                <a:satMod val="400000"/>
              </a:schemeClr>
            </a:duotone>
            <a:lum/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colorTemperature colorTemp="4700"/>
                    </a14:imgEffect>
                  </a14:imgLayer>
                </a14:imgProps>
              </a:ext>
            </a:extLst>
          </a:blip>
          <a:srcRect/>
          <a:tile tx="0" ty="0" sx="50000" sy="5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135930A-7A63-4F2B-BCAC-927D7A7111EC}" type="datetimeFigureOut">
              <a:rPr lang="ru-RU" smtClean="0"/>
              <a:pPr/>
              <a:t>21.08.2025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FEDCF12-896B-427F-BE64-C70163B4E8B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08914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media" Target="../media/media2.wav"/><Relationship Id="rId7" Type="http://schemas.openxmlformats.org/officeDocument/2006/relationships/image" Target="../media/image2.png"/><Relationship Id="rId2" Type="http://schemas.microsoft.com/office/2007/relationships/media" Target="../media/media1.wav"/><Relationship Id="rId1" Type="http://schemas.openxmlformats.org/officeDocument/2006/relationships/audio" Target="NULL" TargetMode="External"/><Relationship Id="rId6" Type="http://schemas.openxmlformats.org/officeDocument/2006/relationships/audio" Target="../media/audio1.wav"/><Relationship Id="rId5" Type="http://schemas.openxmlformats.org/officeDocument/2006/relationships/notesSlide" Target="../notesSlides/notesSlide1.xml"/><Relationship Id="rId4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" Target="slide5.xml"/><Relationship Id="rId13" Type="http://schemas.openxmlformats.org/officeDocument/2006/relationships/audio" Target="../media/audio6.wav"/><Relationship Id="rId18" Type="http://schemas.openxmlformats.org/officeDocument/2006/relationships/audio" Target="../media/audio9.wav"/><Relationship Id="rId3" Type="http://schemas.openxmlformats.org/officeDocument/2006/relationships/slideLayout" Target="../slideLayouts/slideLayout1.xml"/><Relationship Id="rId7" Type="http://schemas.openxmlformats.org/officeDocument/2006/relationships/audio" Target="../media/audio3.wav"/><Relationship Id="rId12" Type="http://schemas.openxmlformats.org/officeDocument/2006/relationships/slide" Target="slide7.xml"/><Relationship Id="rId17" Type="http://schemas.openxmlformats.org/officeDocument/2006/relationships/slide" Target="slide8.xml"/><Relationship Id="rId2" Type="http://schemas.openxmlformats.org/officeDocument/2006/relationships/audio" Target="../media/media3.wav"/><Relationship Id="rId16" Type="http://schemas.openxmlformats.org/officeDocument/2006/relationships/audio" Target="../media/audio8.wav"/><Relationship Id="rId1" Type="http://schemas.microsoft.com/office/2007/relationships/media" Target="../media/media3.wav"/><Relationship Id="rId6" Type="http://schemas.openxmlformats.org/officeDocument/2006/relationships/slide" Target="slide4.xml"/><Relationship Id="rId11" Type="http://schemas.openxmlformats.org/officeDocument/2006/relationships/audio" Target="../media/audio5.wav"/><Relationship Id="rId5" Type="http://schemas.openxmlformats.org/officeDocument/2006/relationships/audio" Target="../media/audio2.wav"/><Relationship Id="rId15" Type="http://schemas.openxmlformats.org/officeDocument/2006/relationships/audio" Target="../media/audio7.wav"/><Relationship Id="rId10" Type="http://schemas.openxmlformats.org/officeDocument/2006/relationships/slide" Target="slide6.xml"/><Relationship Id="rId4" Type="http://schemas.openxmlformats.org/officeDocument/2006/relationships/slide" Target="slide3.xml"/><Relationship Id="rId9" Type="http://schemas.openxmlformats.org/officeDocument/2006/relationships/audio" Target="../media/audio4.wav"/><Relationship Id="rId1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microsoft.com/office/2007/relationships/media" Target="../media/media5.wav"/><Relationship Id="rId7" Type="http://schemas.openxmlformats.org/officeDocument/2006/relationships/image" Target="../media/image2.png"/><Relationship Id="rId2" Type="http://schemas.openxmlformats.org/officeDocument/2006/relationships/audio" Target="../media/media4.wav"/><Relationship Id="rId1" Type="http://schemas.microsoft.com/office/2007/relationships/media" Target="../media/media4.wav"/><Relationship Id="rId6" Type="http://schemas.openxmlformats.org/officeDocument/2006/relationships/image" Target="../media/image4.jpg"/><Relationship Id="rId5" Type="http://schemas.openxmlformats.org/officeDocument/2006/relationships/slideLayout" Target="../slideLayouts/slideLayout7.xml"/><Relationship Id="rId4" Type="http://schemas.openxmlformats.org/officeDocument/2006/relationships/audio" Target="../media/media5.wav"/><Relationship Id="rId9" Type="http://schemas.openxmlformats.org/officeDocument/2006/relationships/slide" Target="slide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microsoft.com/office/2007/relationships/media" Target="../media/media7.wav"/><Relationship Id="rId7" Type="http://schemas.openxmlformats.org/officeDocument/2006/relationships/image" Target="../media/image7.png"/><Relationship Id="rId2" Type="http://schemas.openxmlformats.org/officeDocument/2006/relationships/audio" Target="../media/media6.wav"/><Relationship Id="rId1" Type="http://schemas.microsoft.com/office/2007/relationships/media" Target="../media/media6.wav"/><Relationship Id="rId6" Type="http://schemas.openxmlformats.org/officeDocument/2006/relationships/image" Target="../media/image6.png"/><Relationship Id="rId5" Type="http://schemas.openxmlformats.org/officeDocument/2006/relationships/slideLayout" Target="../slideLayouts/slideLayout7.xml"/><Relationship Id="rId4" Type="http://schemas.openxmlformats.org/officeDocument/2006/relationships/audio" Target="../media/media7.wav"/><Relationship Id="rId9" Type="http://schemas.openxmlformats.org/officeDocument/2006/relationships/slide" Target="slide2.xml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media" Target="../media/media12.wav"/><Relationship Id="rId13" Type="http://schemas.openxmlformats.org/officeDocument/2006/relationships/audio" Target="../media/media14.wav"/><Relationship Id="rId18" Type="http://schemas.openxmlformats.org/officeDocument/2006/relationships/image" Target="../media/image2.png"/><Relationship Id="rId3" Type="http://schemas.microsoft.com/office/2007/relationships/media" Target="../media/media9.wav"/><Relationship Id="rId21" Type="http://schemas.openxmlformats.org/officeDocument/2006/relationships/image" Target="../media/image12.png"/><Relationship Id="rId7" Type="http://schemas.openxmlformats.org/officeDocument/2006/relationships/audio" Target="../media/media11.wav"/><Relationship Id="rId12" Type="http://schemas.microsoft.com/office/2007/relationships/media" Target="../media/media14.wav"/><Relationship Id="rId17" Type="http://schemas.openxmlformats.org/officeDocument/2006/relationships/image" Target="../media/image10.png"/><Relationship Id="rId25" Type="http://schemas.openxmlformats.org/officeDocument/2006/relationships/slide" Target="slide2.xml"/><Relationship Id="rId2" Type="http://schemas.microsoft.com/office/2007/relationships/media" Target="../media/media8.wav"/><Relationship Id="rId16" Type="http://schemas.openxmlformats.org/officeDocument/2006/relationships/image" Target="../media/image9.jpeg"/><Relationship Id="rId20" Type="http://schemas.openxmlformats.org/officeDocument/2006/relationships/image" Target="../media/image5.png"/><Relationship Id="rId1" Type="http://schemas.openxmlformats.org/officeDocument/2006/relationships/audio" Target="NULL" TargetMode="External"/><Relationship Id="rId6" Type="http://schemas.microsoft.com/office/2007/relationships/media" Target="../media/media11.wav"/><Relationship Id="rId11" Type="http://schemas.openxmlformats.org/officeDocument/2006/relationships/audio" Target="../media/media13.wav"/><Relationship Id="rId24" Type="http://schemas.openxmlformats.org/officeDocument/2006/relationships/image" Target="../media/image14.png"/><Relationship Id="rId5" Type="http://schemas.openxmlformats.org/officeDocument/2006/relationships/audio" Target="../media/media10.wav"/><Relationship Id="rId15" Type="http://schemas.openxmlformats.org/officeDocument/2006/relationships/audio" Target="../media/audio10.wav"/><Relationship Id="rId23" Type="http://schemas.openxmlformats.org/officeDocument/2006/relationships/image" Target="../media/image7.png"/><Relationship Id="rId10" Type="http://schemas.microsoft.com/office/2007/relationships/media" Target="../media/media13.wav"/><Relationship Id="rId19" Type="http://schemas.openxmlformats.org/officeDocument/2006/relationships/image" Target="../media/image11.png"/><Relationship Id="rId4" Type="http://schemas.microsoft.com/office/2007/relationships/media" Target="../media/media10.wav"/><Relationship Id="rId9" Type="http://schemas.openxmlformats.org/officeDocument/2006/relationships/audio" Target="../media/media12.wav"/><Relationship Id="rId14" Type="http://schemas.openxmlformats.org/officeDocument/2006/relationships/slideLayout" Target="../slideLayouts/slideLayout7.xml"/><Relationship Id="rId22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microsoft.com/office/2007/relationships/media" Target="../media/media4.wav"/><Relationship Id="rId7" Type="http://schemas.openxmlformats.org/officeDocument/2006/relationships/image" Target="../media/image15.jpeg"/><Relationship Id="rId2" Type="http://schemas.openxmlformats.org/officeDocument/2006/relationships/audio" Target="../media/media15.wav"/><Relationship Id="rId1" Type="http://schemas.microsoft.com/office/2007/relationships/media" Target="../media/media15.wav"/><Relationship Id="rId6" Type="http://schemas.openxmlformats.org/officeDocument/2006/relationships/image" Target="../media/image14.png"/><Relationship Id="rId5" Type="http://schemas.openxmlformats.org/officeDocument/2006/relationships/slideLayout" Target="../slideLayouts/slideLayout7.xml"/><Relationship Id="rId4" Type="http://schemas.openxmlformats.org/officeDocument/2006/relationships/audio" Target="../media/media4.wav"/><Relationship Id="rId9" Type="http://schemas.openxmlformats.org/officeDocument/2006/relationships/slide" Target="slide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audio" Target="../media/media18.wav"/><Relationship Id="rId13" Type="http://schemas.openxmlformats.org/officeDocument/2006/relationships/image" Target="../media/image2.png"/><Relationship Id="rId18" Type="http://schemas.openxmlformats.org/officeDocument/2006/relationships/slide" Target="slide2.xml"/><Relationship Id="rId3" Type="http://schemas.microsoft.com/office/2007/relationships/media" Target="../media/media16.wav"/><Relationship Id="rId7" Type="http://schemas.microsoft.com/office/2007/relationships/media" Target="../media/media18.wav"/><Relationship Id="rId12" Type="http://schemas.openxmlformats.org/officeDocument/2006/relationships/image" Target="../media/image17.jpeg"/><Relationship Id="rId17" Type="http://schemas.openxmlformats.org/officeDocument/2006/relationships/image" Target="../media/image20.png"/><Relationship Id="rId2" Type="http://schemas.openxmlformats.org/officeDocument/2006/relationships/audio" Target="../media/media4.wav"/><Relationship Id="rId16" Type="http://schemas.openxmlformats.org/officeDocument/2006/relationships/image" Target="../media/image19.png"/><Relationship Id="rId1" Type="http://schemas.microsoft.com/office/2007/relationships/media" Target="../media/media4.wav"/><Relationship Id="rId6" Type="http://schemas.openxmlformats.org/officeDocument/2006/relationships/audio" Target="../media/media17.wav"/><Relationship Id="rId11" Type="http://schemas.openxmlformats.org/officeDocument/2006/relationships/slideLayout" Target="../slideLayouts/slideLayout7.xml"/><Relationship Id="rId5" Type="http://schemas.microsoft.com/office/2007/relationships/media" Target="../media/media17.wav"/><Relationship Id="rId15" Type="http://schemas.openxmlformats.org/officeDocument/2006/relationships/image" Target="../media/image18.png"/><Relationship Id="rId10" Type="http://schemas.openxmlformats.org/officeDocument/2006/relationships/audio" Target="../media/media19.wav"/><Relationship Id="rId4" Type="http://schemas.openxmlformats.org/officeDocument/2006/relationships/audio" Target="../media/media16.wav"/><Relationship Id="rId9" Type="http://schemas.microsoft.com/office/2007/relationships/media" Target="../media/media19.wav"/><Relationship Id="rId1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slide" Target="slide2.xml"/><Relationship Id="rId3" Type="http://schemas.microsoft.com/office/2007/relationships/media" Target="../media/media21.wav"/><Relationship Id="rId7" Type="http://schemas.openxmlformats.org/officeDocument/2006/relationships/image" Target="../media/image22.png"/><Relationship Id="rId2" Type="http://schemas.openxmlformats.org/officeDocument/2006/relationships/audio" Target="../media/media20.wav"/><Relationship Id="rId1" Type="http://schemas.microsoft.com/office/2007/relationships/media" Target="../media/media20.wav"/><Relationship Id="rId6" Type="http://schemas.openxmlformats.org/officeDocument/2006/relationships/image" Target="../media/image21.jpeg"/><Relationship Id="rId5" Type="http://schemas.openxmlformats.org/officeDocument/2006/relationships/slideLayout" Target="../slideLayouts/slideLayout7.xml"/><Relationship Id="rId4" Type="http://schemas.openxmlformats.org/officeDocument/2006/relationships/audio" Target="../media/media21.wav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6488668"/>
            <a:ext cx="25717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ru-RU" sz="1200" dirty="0" err="1" smtClean="0"/>
              <a:t>БУЗ</a:t>
            </a:r>
            <a:r>
              <a:rPr lang="ru-RU" sz="1200" dirty="0" smtClean="0"/>
              <a:t> УР «</a:t>
            </a:r>
            <a:r>
              <a:rPr lang="ru-RU" sz="1200" dirty="0" err="1" smtClean="0"/>
              <a:t>ДГКП</a:t>
            </a:r>
            <a:r>
              <a:rPr lang="ru-RU" sz="1200" dirty="0" smtClean="0"/>
              <a:t> №2 </a:t>
            </a:r>
            <a:r>
              <a:rPr lang="ru-RU" sz="1200" dirty="0" err="1" smtClean="0"/>
              <a:t>МЗ</a:t>
            </a:r>
            <a:r>
              <a:rPr lang="ru-RU" sz="1200" dirty="0" smtClean="0"/>
              <a:t> УР» 2018 г.</a:t>
            </a:r>
            <a:endParaRPr lang="ru-RU" sz="1200" dirty="0"/>
          </a:p>
        </p:txBody>
      </p:sp>
      <p:sp>
        <p:nvSpPr>
          <p:cNvPr id="4" name="TextBox 3"/>
          <p:cNvSpPr txBox="1"/>
          <p:nvPr/>
        </p:nvSpPr>
        <p:spPr>
          <a:xfrm>
            <a:off x="2100860" y="2054710"/>
            <a:ext cx="8542724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7200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МАРШРУТИЗАЦИЯ </a:t>
            </a:r>
          </a:p>
          <a:p>
            <a:pPr algn="ctr"/>
            <a:r>
              <a:rPr lang="ru-RU" sz="7200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ПАЦИЕНТОВ</a:t>
            </a:r>
            <a:endParaRPr lang="ru-RU" sz="7200" b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" name="Маршрутизация пациентов.wav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549.597"/>
                </p14:media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3016508" y="6858000"/>
            <a:ext cx="216000" cy="216000"/>
          </a:xfrm>
          <a:prstGeom prst="rect">
            <a:avLst/>
          </a:prstGeom>
        </p:spPr>
      </p:pic>
      <p:pic>
        <p:nvPicPr>
          <p:cNvPr id="6" name="Разработано специально для Детской поликлиники №2 город а Ижевска.wav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3">
                  <p14:trim st="414.1353"/>
                </p14:media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2571750" y="6858000"/>
            <a:ext cx="216000" cy="2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94206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7770" advClick="0" advTm="33000">
        <p14:vortex dir="r"/>
      </p:transition>
    </mc:Choice>
    <mc:Fallback xmlns="">
      <p:transition spd="slow" advClick="0" advTm="3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2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4201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038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4586"/>
                            </p:stCondLst>
                            <p:childTnLst>
                              <p:par>
                                <p:cTn id="11" presetID="1" presetClass="mediacall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5008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 showWhenStopped="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100000" showWhenStopped="0">
                <p:cTn id="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0" y="6488668"/>
            <a:ext cx="25717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ru-RU" sz="1200" dirty="0" err="1" smtClean="0"/>
              <a:t>БУЗ</a:t>
            </a:r>
            <a:r>
              <a:rPr lang="ru-RU" sz="1200" dirty="0" smtClean="0"/>
              <a:t> УР «</a:t>
            </a:r>
            <a:r>
              <a:rPr lang="ru-RU" sz="1200" dirty="0" err="1" smtClean="0"/>
              <a:t>ДГКП</a:t>
            </a:r>
            <a:r>
              <a:rPr lang="ru-RU" sz="1200" dirty="0" smtClean="0"/>
              <a:t> №2 </a:t>
            </a:r>
            <a:r>
              <a:rPr lang="ru-RU" sz="1200" dirty="0" err="1" smtClean="0"/>
              <a:t>МЗ</a:t>
            </a:r>
            <a:r>
              <a:rPr lang="ru-RU" sz="1200" dirty="0" smtClean="0"/>
              <a:t> УР» 2018 г.</a:t>
            </a:r>
            <a:endParaRPr lang="ru-RU" sz="1200" dirty="0"/>
          </a:p>
        </p:txBody>
      </p:sp>
      <p:sp>
        <p:nvSpPr>
          <p:cNvPr id="4" name="TextBox 3"/>
          <p:cNvSpPr txBox="1"/>
          <p:nvPr/>
        </p:nvSpPr>
        <p:spPr>
          <a:xfrm>
            <a:off x="0" y="124589"/>
            <a:ext cx="121920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ВЫБЕРИТЕ ЦЕЛЬ ПОСЕЩЕНИЯ ПОЛИКЛИНИКИ</a:t>
            </a:r>
            <a:endParaRPr lang="ru-RU" sz="5400" b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Скругленный прямоугольник 4">
            <a:hlinkClick r:id="rId4" action="ppaction://hlinksldjump"/>
            <a:hlinkHover r:id="" action="ppaction://noaction">
              <a:snd r:embed="rId5" name="АМБУЛАТОРНЫЙ ПРИЁМ.wav"/>
            </a:hlinkHover>
          </p:cNvPr>
          <p:cNvSpPr/>
          <p:nvPr/>
        </p:nvSpPr>
        <p:spPr>
          <a:xfrm>
            <a:off x="300433" y="2499609"/>
            <a:ext cx="2485016" cy="1376167"/>
          </a:xfrm>
          <a:prstGeom prst="roundRect">
            <a:avLst/>
          </a:prstGeom>
          <a:ln>
            <a:noFill/>
          </a:ln>
          <a:effectLst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Front" fov="3300000">
              <a:rot lat="486000" lon="19530000" rev="174000"/>
            </a:camera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/>
              <a:t>АМБУЛАТОРНЫЙ ПРИЕМ</a:t>
            </a:r>
            <a:endParaRPr lang="ru-RU" sz="2000" b="1" dirty="0"/>
          </a:p>
        </p:txBody>
      </p:sp>
      <p:sp>
        <p:nvSpPr>
          <p:cNvPr id="7" name="Скругленный прямоугольник 6">
            <a:hlinkClick r:id="rId6" action="ppaction://hlinksldjump"/>
            <a:hlinkHover r:id="" action="ppaction://noaction">
              <a:snd r:embed="rId7" name="Порядок записи к узким специалистам.wav"/>
            </a:hlinkHover>
          </p:cNvPr>
          <p:cNvSpPr/>
          <p:nvPr/>
        </p:nvSpPr>
        <p:spPr>
          <a:xfrm>
            <a:off x="3186280" y="2499609"/>
            <a:ext cx="2700170" cy="1366221"/>
          </a:xfrm>
          <a:prstGeom prst="roundRect">
            <a:avLst/>
          </a:prstGeom>
          <a:ln>
            <a:noFill/>
          </a:ln>
          <a:effectLst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Front" fov="3300000">
              <a:rot lat="486000" lon="19530000" rev="174000"/>
            </a:camera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/>
              <a:t>ПОРЯДОК ЗАПИСИ</a:t>
            </a:r>
          </a:p>
          <a:p>
            <a:pPr algn="ctr"/>
            <a:r>
              <a:rPr lang="ru-RU" sz="2000" b="1" dirty="0" smtClean="0"/>
              <a:t> К УЗКИМ СПЕЦИАЛИСТАМ</a:t>
            </a:r>
            <a:endParaRPr lang="ru-RU" sz="2000" b="1" dirty="0"/>
          </a:p>
        </p:txBody>
      </p:sp>
      <p:sp>
        <p:nvSpPr>
          <p:cNvPr id="8" name="Скругленный прямоугольник 7">
            <a:hlinkClick r:id="rId8" action="ppaction://hlinksldjump"/>
            <a:hlinkHover r:id="" action="ppaction://noaction">
              <a:snd r:embed="rId9" name="ОКАЗАНИЕ НЕОТЛОЖНОЙ ПОМОЩИ.wav"/>
            </a:hlinkHover>
          </p:cNvPr>
          <p:cNvSpPr/>
          <p:nvPr/>
        </p:nvSpPr>
        <p:spPr>
          <a:xfrm>
            <a:off x="6418738" y="2499609"/>
            <a:ext cx="2054711" cy="1215614"/>
          </a:xfrm>
          <a:prstGeom prst="roundRect">
            <a:avLst/>
          </a:prstGeom>
          <a:ln>
            <a:noFill/>
          </a:ln>
          <a:effectLst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Front" fov="3300000">
              <a:rot lat="486000" lon="19530000" rev="174000"/>
            </a:camera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ОКАЗАНИЕ</a:t>
            </a:r>
          </a:p>
          <a:p>
            <a:pPr algn="ctr"/>
            <a:r>
              <a:rPr lang="ru-RU" b="1" dirty="0" smtClean="0"/>
              <a:t>НЕОТЛОЖНОЙ</a:t>
            </a:r>
          </a:p>
          <a:p>
            <a:pPr algn="ctr"/>
            <a:r>
              <a:rPr lang="ru-RU" b="1" dirty="0" smtClean="0"/>
              <a:t>ПОМОЩИ</a:t>
            </a:r>
            <a:endParaRPr lang="ru-RU" b="1" dirty="0"/>
          </a:p>
        </p:txBody>
      </p:sp>
      <p:sp>
        <p:nvSpPr>
          <p:cNvPr id="9" name="Скругленный прямоугольник 8">
            <a:hlinkClick r:id="rId10" action="ppaction://hlinksldjump"/>
            <a:hlinkHover r:id="" action="ppaction://noaction">
              <a:snd r:embed="rId11" name="ПРОВЕДЕНИЕ ОБСЛЕДОВАНИЙ, СДАЧА АНАЛИЗОВ.wav"/>
            </a:hlinkHover>
          </p:cNvPr>
          <p:cNvSpPr/>
          <p:nvPr/>
        </p:nvSpPr>
        <p:spPr>
          <a:xfrm>
            <a:off x="9110472" y="2499609"/>
            <a:ext cx="2560320" cy="1323191"/>
          </a:xfrm>
          <a:prstGeom prst="roundRect">
            <a:avLst/>
          </a:prstGeom>
          <a:ln>
            <a:noFill/>
          </a:ln>
          <a:effectLst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Front" fov="3300000">
              <a:rot lat="486000" lon="19530000" rev="174000"/>
            </a:camera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ПРОВЕДЕНИЕ</a:t>
            </a:r>
          </a:p>
          <a:p>
            <a:pPr algn="ctr"/>
            <a:r>
              <a:rPr lang="ru-RU" b="1" dirty="0" smtClean="0"/>
              <a:t>ОБСЛЕДОВАНИЙ/</a:t>
            </a:r>
          </a:p>
          <a:p>
            <a:pPr algn="ctr"/>
            <a:r>
              <a:rPr lang="ru-RU" b="1" dirty="0" smtClean="0"/>
              <a:t>СДАЧА АНАЛИЗОВ</a:t>
            </a:r>
            <a:endParaRPr lang="ru-RU" b="1" dirty="0"/>
          </a:p>
        </p:txBody>
      </p:sp>
      <p:sp>
        <p:nvSpPr>
          <p:cNvPr id="10" name="Скругленный прямоугольник 9">
            <a:hlinkClick r:id="rId12" action="ppaction://hlinksldjump"/>
            <a:hlinkHover r:id="" action="ppaction://noaction">
              <a:snd r:embed="rId13" name="ВЫДАЧА ЛИСТКОВ НЕ- ТРУДОСПОСОБНОСТИ.wav"/>
            </a:hlinkHover>
          </p:cNvPr>
          <p:cNvSpPr/>
          <p:nvPr/>
        </p:nvSpPr>
        <p:spPr>
          <a:xfrm>
            <a:off x="1829180" y="4689533"/>
            <a:ext cx="3479592" cy="1311215"/>
          </a:xfrm>
          <a:prstGeom prst="roundRect">
            <a:avLst/>
          </a:prstGeom>
          <a:ln>
            <a:noFill/>
          </a:ln>
          <a:effectLst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Front" fov="3300000">
              <a:rot lat="486000" lon="19530000" rev="174000"/>
            </a:camera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/>
              <a:t>ВЫДАЧА ЛИСТКОВ НЕТРУДОСПОСОБНОСТИ</a:t>
            </a:r>
            <a:endParaRPr lang="ru-RU" sz="2000" b="1" dirty="0"/>
          </a:p>
        </p:txBody>
      </p:sp>
      <p:pic>
        <p:nvPicPr>
          <p:cNvPr id="2" name="Выберите пожалуйста, цель посещения поликлиники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2633049" y="6911459"/>
            <a:ext cx="216000" cy="216000"/>
          </a:xfrm>
          <a:prstGeom prst="rect">
            <a:avLst/>
          </a:prstGeom>
        </p:spPr>
      </p:pic>
      <p:sp useBgFill="1">
        <p:nvSpPr>
          <p:cNvPr id="3" name="Управляющая кнопка: домой 2">
            <a:hlinkClick r:id="" action="ppaction://hlinkshowjump?jump=endshow" highlightClick="1">
              <a:snd r:embed="rId15" name="Желаем Вам крепкого здоровья!.wav"/>
            </a:hlinkClick>
            <a:hlinkHover r:id="" action="ppaction://noaction">
              <a:snd r:embed="rId16" name="При нажатии на данный значёк маршрутизация будет завершена Алена.wav"/>
            </a:hlinkHover>
          </p:cNvPr>
          <p:cNvSpPr>
            <a:spLocks noChangeAspect="1"/>
          </p:cNvSpPr>
          <p:nvPr/>
        </p:nvSpPr>
        <p:spPr>
          <a:xfrm>
            <a:off x="11292000" y="0"/>
            <a:ext cx="900000" cy="900000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кругленный прямоугольник 10">
            <a:hlinkClick r:id="rId17" action="ppaction://hlinksldjump"/>
            <a:hlinkHover r:id="" action="ppaction://noaction">
              <a:snd r:embed="rId18" name="Профилактический медицинский осмотр детей двенадцати месяцев муж.wav"/>
            </a:hlinkHover>
          </p:cNvPr>
          <p:cNvSpPr/>
          <p:nvPr/>
        </p:nvSpPr>
        <p:spPr>
          <a:xfrm>
            <a:off x="6733653" y="4689532"/>
            <a:ext cx="3479592" cy="1311215"/>
          </a:xfrm>
          <a:prstGeom prst="roundRect">
            <a:avLst/>
          </a:prstGeom>
          <a:ln>
            <a:noFill/>
          </a:ln>
          <a:effectLst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Front" fov="3300000">
              <a:rot lat="486000" lon="19530000" rev="174000"/>
            </a:camera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/>
              <a:t>Профилактический медицинский осмотр (дети 12 мес.)</a:t>
            </a:r>
          </a:p>
        </p:txBody>
      </p:sp>
    </p:spTree>
    <p:extLst>
      <p:ext uri="{BB962C8B-B14F-4D97-AF65-F5344CB8AC3E}">
        <p14:creationId xmlns:p14="http://schemas.microsoft.com/office/powerpoint/2010/main" val="10769433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Click="0">
        <p14:ripple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92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3929"/>
                            </p:stCondLst>
                            <p:childTnLst>
                              <p:par>
                                <p:cTn id="10" presetID="53" presetClass="entr" presetSubtype="16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16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3" presetClass="entr" presetSubtype="16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6" presetClass="emph" presetSubtype="0" repeatCount="200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700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41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2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43" presetID="26" presetClass="emph" presetSubtype="0" repeatCount="200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700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44" dur="5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5" dur="25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46" presetID="26" presetClass="emph" presetSubtype="0" repeatCount="200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700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47" dur="50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8" dur="250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49" presetID="26" presetClass="emph" presetSubtype="0" repeatCount="200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700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50" dur="500" tmFilter="0, 0; .2, .5; .8, .5; 1, 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1" dur="250" autoRev="1" fill="hold"/>
                                        <p:tgtEl>
                                          <p:spTgt spid="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52" presetID="26" presetClass="emph" presetSubtype="0" repeatCount="200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700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53" dur="500" tmFilter="0, 0; .2, .5; .8, .5; 1, 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4" dur="250" autoRev="1" fill="hold"/>
                                        <p:tgtEl>
                                          <p:spTgt spid="1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55" presetID="26" presetClass="emph" presetSubtype="0" repeatCount="200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700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56" dur="500" tmFilter="0, 0; .2, .5; .8, .5; 1, 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7" dur="250" autoRev="1" fill="hold"/>
                                        <p:tgtEl>
                                          <p:spTgt spid="1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 showWhenStopped="0">
                <p:cTn id="58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4" grpId="0"/>
      <p:bldP spid="5" grpId="0" animBg="1"/>
      <p:bldP spid="5" grpId="1" animBg="1"/>
      <p:bldP spid="7" grpId="0" animBg="1"/>
      <p:bldP spid="7" grpId="1" animBg="1"/>
      <p:bldP spid="8" grpId="0" animBg="1"/>
      <p:bldP spid="8" grpId="1" animBg="1"/>
      <p:bldP spid="9" grpId="0" animBg="1"/>
      <p:bldP spid="9" grpId="1" animBg="1"/>
      <p:bldP spid="10" grpId="0" animBg="1"/>
      <p:bldP spid="10" grpId="1" animBg="1"/>
      <p:bldP spid="11" grpId="0" animBg="1"/>
      <p:bldP spid="11" grpId="1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extBox 22"/>
          <p:cNvSpPr txBox="1"/>
          <p:nvPr/>
        </p:nvSpPr>
        <p:spPr>
          <a:xfrm>
            <a:off x="0" y="6488668"/>
            <a:ext cx="25717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ru-RU" sz="1200" dirty="0" err="1" smtClean="0"/>
              <a:t>БУЗ</a:t>
            </a:r>
            <a:r>
              <a:rPr lang="ru-RU" sz="1200" dirty="0" smtClean="0"/>
              <a:t> УР «</a:t>
            </a:r>
            <a:r>
              <a:rPr lang="ru-RU" sz="1200" dirty="0" err="1" smtClean="0"/>
              <a:t>ДГКП</a:t>
            </a:r>
            <a:r>
              <a:rPr lang="ru-RU" sz="1200" dirty="0" smtClean="0"/>
              <a:t> №2 </a:t>
            </a:r>
            <a:r>
              <a:rPr lang="ru-RU" sz="1200" dirty="0" err="1" smtClean="0"/>
              <a:t>МЗ</a:t>
            </a:r>
            <a:r>
              <a:rPr lang="ru-RU" sz="1200" dirty="0" smtClean="0"/>
              <a:t> УР» 2018 г.</a:t>
            </a:r>
            <a:endParaRPr lang="ru-RU" sz="1200" dirty="0"/>
          </a:p>
        </p:txBody>
      </p:sp>
      <p:sp>
        <p:nvSpPr>
          <p:cNvPr id="13" name="Стрелка вправо 12"/>
          <p:cNvSpPr/>
          <p:nvPr/>
        </p:nvSpPr>
        <p:spPr>
          <a:xfrm>
            <a:off x="3341513" y="3605842"/>
            <a:ext cx="805097" cy="552090"/>
          </a:xfrm>
          <a:prstGeom prst="rightArrow">
            <a:avLst/>
          </a:prstGeom>
          <a:solidFill>
            <a:srgbClr val="FF0000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Стрелка вправо 13"/>
          <p:cNvSpPr/>
          <p:nvPr/>
        </p:nvSpPr>
        <p:spPr>
          <a:xfrm>
            <a:off x="4954669" y="1483743"/>
            <a:ext cx="805097" cy="552090"/>
          </a:xfrm>
          <a:prstGeom prst="rightArrow">
            <a:avLst/>
          </a:prstGeom>
          <a:solidFill>
            <a:srgbClr val="FFC000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трелка вправо 14"/>
          <p:cNvSpPr/>
          <p:nvPr/>
        </p:nvSpPr>
        <p:spPr>
          <a:xfrm>
            <a:off x="4954669" y="3605842"/>
            <a:ext cx="805097" cy="552090"/>
          </a:xfrm>
          <a:prstGeom prst="rightArrow">
            <a:avLst/>
          </a:prstGeom>
          <a:solidFill>
            <a:srgbClr val="FFC000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Стрелка вправо 17"/>
          <p:cNvSpPr/>
          <p:nvPr/>
        </p:nvSpPr>
        <p:spPr>
          <a:xfrm>
            <a:off x="8229830" y="5730254"/>
            <a:ext cx="805097" cy="552090"/>
          </a:xfrm>
          <a:prstGeom prst="rightArrow">
            <a:avLst/>
          </a:prstGeom>
          <a:solidFill>
            <a:srgbClr val="92D050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трелка вправо 15"/>
          <p:cNvSpPr/>
          <p:nvPr/>
        </p:nvSpPr>
        <p:spPr>
          <a:xfrm>
            <a:off x="8251608" y="1483743"/>
            <a:ext cx="805097" cy="552090"/>
          </a:xfrm>
          <a:prstGeom prst="rightArrow">
            <a:avLst/>
          </a:prstGeom>
          <a:solidFill>
            <a:srgbClr val="92D050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Стрелка вправо 16"/>
          <p:cNvSpPr/>
          <p:nvPr/>
        </p:nvSpPr>
        <p:spPr>
          <a:xfrm>
            <a:off x="8229829" y="3605842"/>
            <a:ext cx="805097" cy="552090"/>
          </a:xfrm>
          <a:prstGeom prst="rightArrow">
            <a:avLst/>
          </a:prstGeom>
          <a:solidFill>
            <a:srgbClr val="92D050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419550" y="107576"/>
            <a:ext cx="2485016" cy="1376167"/>
          </a:xfrm>
          <a:prstGeom prst="roundRect">
            <a:avLst/>
          </a:prstGeom>
          <a:ln>
            <a:noFill/>
          </a:ln>
          <a:effectLst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Front" fov="3300000">
              <a:rot lat="486000" lon="19530000" rev="174000"/>
            </a:camera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/>
              <a:t>АМБУЛАТОРНЫЙ ПРИЕМ</a:t>
            </a:r>
            <a:endParaRPr lang="ru-RU" sz="2000" b="1" dirty="0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2663024" y="1680714"/>
            <a:ext cx="483079" cy="3965585"/>
          </a:xfrm>
          <a:prstGeom prst="roundRect">
            <a:avLst/>
          </a:prstGeom>
          <a:gradFill>
            <a:gsLst>
              <a:gs pos="0">
                <a:schemeClr val="accent1"/>
              </a:gs>
              <a:gs pos="50000">
                <a:schemeClr val="accent1"/>
              </a:gs>
              <a:gs pos="100000">
                <a:srgbClr val="FF0000"/>
              </a:gs>
            </a:gsLst>
            <a:lin ang="0" scaled="0"/>
          </a:gra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ГАРДЕРОБ</a:t>
            </a:r>
            <a:endParaRPr lang="ru-RU" dirty="0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4302043" y="695610"/>
            <a:ext cx="483079" cy="4950689"/>
          </a:xfrm>
          <a:prstGeom prst="roundRect">
            <a:avLst/>
          </a:prstGeom>
          <a:gradFill>
            <a:gsLst>
              <a:gs pos="0">
                <a:srgbClr val="FF0000"/>
              </a:gs>
              <a:gs pos="50000">
                <a:srgbClr val="FFC000"/>
              </a:gs>
              <a:gs pos="100000">
                <a:srgbClr val="FFC000"/>
              </a:gs>
            </a:gsLst>
            <a:lin ang="0" scaled="0"/>
          </a:gra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ХОЛЛ</a:t>
            </a:r>
            <a:endParaRPr lang="ru-RU" dirty="0"/>
          </a:p>
        </p:txBody>
      </p:sp>
      <p:sp>
        <p:nvSpPr>
          <p:cNvPr id="9" name="Стрелка углом вверх 8"/>
          <p:cNvSpPr/>
          <p:nvPr/>
        </p:nvSpPr>
        <p:spPr>
          <a:xfrm rot="5400000">
            <a:off x="2759109" y="3296630"/>
            <a:ext cx="931656" cy="5069655"/>
          </a:xfrm>
          <a:prstGeom prst="bentUpArrow">
            <a:avLst>
              <a:gd name="adj1" fmla="val 31502"/>
              <a:gd name="adj2" fmla="val 31114"/>
              <a:gd name="adj3" fmla="val 25000"/>
            </a:avLst>
          </a:prstGeom>
          <a:gradFill>
            <a:gsLst>
              <a:gs pos="0">
                <a:schemeClr val="accent1"/>
              </a:gs>
              <a:gs pos="50000">
                <a:srgbClr val="FF0000"/>
              </a:gs>
              <a:gs pos="100000">
                <a:srgbClr val="FFC000"/>
              </a:gs>
            </a:gsLst>
            <a:lin ang="16200000" scaled="0"/>
          </a:gra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5934970" y="1399788"/>
            <a:ext cx="2160000" cy="720000"/>
          </a:xfrm>
          <a:prstGeom prst="roundRect">
            <a:avLst/>
          </a:prstGeom>
          <a:gradFill>
            <a:gsLst>
              <a:gs pos="0">
                <a:srgbClr val="FFC000"/>
              </a:gs>
              <a:gs pos="50000">
                <a:srgbClr val="FFFF00"/>
              </a:gs>
              <a:gs pos="100000">
                <a:srgbClr val="92D050"/>
              </a:gs>
            </a:gsLst>
            <a:lin ang="0" scaled="1"/>
          </a:gradFill>
          <a:ln>
            <a:noFill/>
          </a:ln>
          <a:effectLst>
            <a:outerShdw blurRad="184150" dist="241300" dir="11520000" sx="110000" sy="110000" algn="ctr">
              <a:srgbClr val="000000">
                <a:alpha val="18000"/>
              </a:srgbClr>
            </a:outerShdw>
          </a:effectLst>
          <a:scene3d>
            <a:camera prst="perspectiveFront" fov="5100000">
              <a:rot lat="0" lon="2100000" rev="0"/>
            </a:camera>
            <a:lightRig rig="flood" dir="t">
              <a:rot lat="0" lon="0" rev="13800000"/>
            </a:lightRig>
          </a:scene3d>
          <a:sp3d extrusionH="107950" prstMaterial="plastic">
            <a:bevelT w="82550" h="63500" prst="divot"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err="1">
                <a:latin typeface="Impact" panose="020B0806030902050204" pitchFamily="34" charset="0"/>
              </a:rPr>
              <a:t>ИНФОМАТ</a:t>
            </a:r>
            <a:endParaRPr lang="ru-RU" sz="2000" dirty="0">
              <a:latin typeface="Impact" panose="020B0806030902050204" pitchFamily="34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5934970" y="3521887"/>
            <a:ext cx="2160000" cy="720000"/>
          </a:xfrm>
          <a:prstGeom prst="roundRect">
            <a:avLst/>
          </a:prstGeom>
          <a:gradFill>
            <a:gsLst>
              <a:gs pos="0">
                <a:srgbClr val="FFC000"/>
              </a:gs>
              <a:gs pos="50000">
                <a:srgbClr val="FFFF00"/>
              </a:gs>
              <a:gs pos="100000">
                <a:srgbClr val="92D050"/>
              </a:gs>
            </a:gsLst>
            <a:lin ang="0" scaled="1"/>
          </a:gradFill>
          <a:ln>
            <a:noFill/>
          </a:ln>
          <a:effectLst>
            <a:outerShdw blurRad="184150" dist="241300" dir="11520000" sx="110000" sy="110000" algn="ctr">
              <a:srgbClr val="000000">
                <a:alpha val="18000"/>
              </a:srgbClr>
            </a:outerShdw>
          </a:effectLst>
          <a:scene3d>
            <a:camera prst="perspectiveFront" fov="5100000">
              <a:rot lat="0" lon="2100000" rev="0"/>
            </a:camera>
            <a:lightRig rig="flood" dir="t">
              <a:rot lat="0" lon="0" rev="13800000"/>
            </a:lightRig>
          </a:scene3d>
          <a:sp3d extrusionH="107950" prstMaterial="plastic">
            <a:bevelT w="82550" h="63500" prst="divot"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latin typeface="Impact" panose="020B0806030902050204" pitchFamily="34" charset="0"/>
              </a:rPr>
              <a:t>РЕГИСТРАТУРА</a:t>
            </a: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5934970" y="5646299"/>
            <a:ext cx="2160000" cy="720000"/>
          </a:xfrm>
          <a:prstGeom prst="roundRect">
            <a:avLst/>
          </a:prstGeom>
          <a:gradFill>
            <a:gsLst>
              <a:gs pos="0">
                <a:srgbClr val="FFC000"/>
              </a:gs>
              <a:gs pos="50000">
                <a:srgbClr val="FFFF00"/>
              </a:gs>
              <a:gs pos="100000">
                <a:srgbClr val="92D050"/>
              </a:gs>
            </a:gsLst>
            <a:lin ang="0" scaled="1"/>
          </a:gradFill>
          <a:ln>
            <a:noFill/>
          </a:ln>
          <a:effectLst>
            <a:outerShdw blurRad="184150" dist="241300" dir="11520000" sx="110000" sy="110000" algn="ctr">
              <a:srgbClr val="000000">
                <a:alpha val="18000"/>
              </a:srgbClr>
            </a:outerShdw>
          </a:effectLst>
          <a:scene3d>
            <a:camera prst="perspectiveFront" fov="5100000">
              <a:rot lat="0" lon="2100000" rev="0"/>
            </a:camera>
            <a:lightRig rig="flood" dir="t">
              <a:rot lat="0" lon="0" rev="13800000"/>
            </a:lightRig>
          </a:scene3d>
          <a:sp3d extrusionH="107950" prstMaterial="plastic">
            <a:bevelT w="82550" h="63500" prst="divot"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latin typeface="Impact" panose="020B0806030902050204" pitchFamily="34" charset="0"/>
              </a:rPr>
              <a:t>ПО ТЕЛЕФОНУ ИЛИ ИНТЕРНЕТУ</a:t>
            </a:r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9247517" y="695610"/>
            <a:ext cx="2053088" cy="5651127"/>
          </a:xfrm>
          <a:prstGeom prst="roundRect">
            <a:avLst/>
          </a:prstGeom>
          <a:gradFill>
            <a:gsLst>
              <a:gs pos="0">
                <a:srgbClr val="92D050"/>
              </a:gs>
              <a:gs pos="50000">
                <a:srgbClr val="92D050"/>
              </a:gs>
              <a:gs pos="100000">
                <a:srgbClr val="0070C0"/>
              </a:gs>
            </a:gsLst>
            <a:lin ang="0" scaled="1"/>
          </a:gradFill>
          <a:ln>
            <a:noFill/>
          </a:ln>
          <a:effectLst>
            <a:outerShdw blurRad="184150" dist="241300" dir="11520000" sx="110000" sy="110000" algn="ctr">
              <a:srgbClr val="000000">
                <a:alpha val="18000"/>
              </a:srgbClr>
            </a:outerShdw>
          </a:effectLst>
          <a:scene3d>
            <a:camera prst="perspectiveFront" fov="5100000">
              <a:rot lat="0" lon="2100000" rev="0"/>
            </a:camera>
            <a:lightRig rig="flood" dir="t">
              <a:rot lat="0" lon="0" rev="13800000"/>
            </a:lightRig>
          </a:scene3d>
          <a:sp3d extrusionH="107950" prstMaterial="plastic">
            <a:bevelT w="82550" h="63500" prst="divot"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ru-RU" sz="2000" dirty="0">
                <a:latin typeface="Impact" panose="020B0806030902050204" pitchFamily="34" charset="0"/>
              </a:rPr>
              <a:t>КАБИНЕТЫ УЧАСТКОВЫХ ВРАЧЕЙ ПЕДИАТРОВ</a:t>
            </a:r>
          </a:p>
        </p:txBody>
      </p:sp>
      <p:sp>
        <p:nvSpPr>
          <p:cNvPr id="6" name="Стрелка вправо 5"/>
          <p:cNvSpPr/>
          <p:nvPr/>
        </p:nvSpPr>
        <p:spPr>
          <a:xfrm>
            <a:off x="1653611" y="3605842"/>
            <a:ext cx="805097" cy="552090"/>
          </a:xfrm>
          <a:prstGeom prst="rightArrow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кругленная прямоугольная выноска 7"/>
          <p:cNvSpPr/>
          <p:nvPr/>
        </p:nvSpPr>
        <p:spPr>
          <a:xfrm>
            <a:off x="111060" y="2001328"/>
            <a:ext cx="2347647" cy="1414732"/>
          </a:xfrm>
          <a:prstGeom prst="wedgeRoundRectCallou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/>
              <a:t>ЗАПИСЬ НА ПРИЁМ ЧЕРЕЗ: 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ru-RU" sz="1400" dirty="0"/>
              <a:t>ИНТЕРНЕТ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ru-RU" sz="1400" dirty="0"/>
              <a:t>ПО ТЕЛЕФОНУ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ru-RU" sz="1400" dirty="0"/>
              <a:t>ИНФОМАТ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ru-RU" sz="1400" dirty="0"/>
              <a:t>РЕГИСТРАТУРУ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061" y="3605842"/>
            <a:ext cx="1417248" cy="1417248"/>
          </a:xfrm>
          <a:prstGeom prst="rect">
            <a:avLst/>
          </a:prstGeom>
          <a:ln>
            <a:noFill/>
          </a:ln>
          <a:effectLst>
            <a:outerShdw blurRad="184150" dist="241300" dir="11520000" sx="110000" sy="110000" algn="ctr">
              <a:srgbClr val="000000">
                <a:alpha val="18000"/>
              </a:srgbClr>
            </a:outerShdw>
          </a:effectLst>
          <a:scene3d>
            <a:camera prst="perspectiveFront" fov="5100000">
              <a:rot lat="0" lon="2100000" rev="0"/>
            </a:camera>
            <a:lightRig rig="flood" dir="t">
              <a:rot lat="0" lon="0" rev="13800000"/>
            </a:lightRig>
          </a:scene3d>
          <a:sp3d extrusionH="107950" prstMaterial="plastic">
            <a:bevelT w="82550" h="63500" prst="divot"/>
            <a:bevelB/>
          </a:sp3d>
        </p:spPr>
      </p:pic>
      <p:pic>
        <p:nvPicPr>
          <p:cNvPr id="20" name="ЗАПИСЬ НА ПРИЁМ В НАШУ ПОЛИКЛИНИКУ МОЖНО ОСУЩЕСТВИТЬ ЧЕРЕЗ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2672549" y="6938514"/>
            <a:ext cx="216000" cy="216000"/>
          </a:xfrm>
          <a:prstGeom prst="rect">
            <a:avLst/>
          </a:prstGeom>
        </p:spPr>
      </p:pic>
      <p:pic>
        <p:nvPicPr>
          <p:cNvPr id="19" name="АМБУЛАТОРНЫЙ ПРИЁМ.wav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3146103" y="6938514"/>
            <a:ext cx="216000" cy="216000"/>
          </a:xfrm>
          <a:prstGeom prst="rect">
            <a:avLst/>
          </a:prstGeom>
        </p:spPr>
      </p:pic>
      <p:sp>
        <p:nvSpPr>
          <p:cNvPr id="22" name="Прямоугольник 21">
            <a:hlinkClick r:id="rId9" action="ppaction://hlinksldjump"/>
          </p:cNvPr>
          <p:cNvSpPr/>
          <p:nvPr/>
        </p:nvSpPr>
        <p:spPr>
          <a:xfrm>
            <a:off x="0" y="0"/>
            <a:ext cx="12192000" cy="6857999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610854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89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589"/>
                            </p:stCondLst>
                            <p:childTnLst>
                              <p:par>
                                <p:cTn id="8" presetID="4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0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3589"/>
                            </p:stCondLst>
                            <p:childTnLst>
                              <p:par>
                                <p:cTn id="12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18386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2475"/>
                            </p:stCondLst>
                            <p:childTnLst>
                              <p:par>
                                <p:cTn id="19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2975"/>
                            </p:stCondLst>
                            <p:childTnLst>
                              <p:par>
                                <p:cTn id="24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5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6" dur="25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3475"/>
                            </p:stCondLst>
                            <p:childTnLst>
                              <p:par>
                                <p:cTn id="28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3975"/>
                            </p:stCondLst>
                            <p:childTnLst>
                              <p:par>
                                <p:cTn id="33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5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4475"/>
                            </p:stCondLst>
                            <p:childTnLst>
                              <p:par>
                                <p:cTn id="37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24975"/>
                            </p:stCondLst>
                            <p:childTnLst>
                              <p:par>
                                <p:cTn id="42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500" tmFilter="0, 0; .2, .5; .8, .5; 1, 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4" dur="250" autoRev="1" fill="hold"/>
                                        <p:tgtEl>
                                          <p:spTgt spid="1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25475"/>
                            </p:stCondLst>
                            <p:childTnLst>
                              <p:par>
                                <p:cTn id="46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25975"/>
                            </p:stCondLst>
                            <p:childTnLst>
                              <p:par>
                                <p:cTn id="51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2" dur="5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3" dur="25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26475"/>
                            </p:stCondLst>
                            <p:childTnLst>
                              <p:par>
                                <p:cTn id="5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26975"/>
                            </p:stCondLst>
                            <p:childTnLst>
                              <p:par>
                                <p:cTn id="60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1" dur="500" tmFilter="0, 0; .2, .5; .8, .5; 1, 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2" dur="250" autoRev="1" fill="hold"/>
                                        <p:tgtEl>
                                          <p:spTgt spid="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27475"/>
                            </p:stCondLst>
                            <p:childTnLst>
                              <p:par>
                                <p:cTn id="64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6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27975"/>
                            </p:stCondLst>
                            <p:childTnLst>
                              <p:par>
                                <p:cTn id="69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28475"/>
                            </p:stCondLst>
                            <p:childTnLst>
                              <p:par>
                                <p:cTn id="74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5" dur="500" tmFilter="0, 0; .2, .5; .8, .5; 1, 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6" dur="250" autoRev="1" fill="hold"/>
                                        <p:tgtEl>
                                          <p:spTgt spid="1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28975"/>
                            </p:stCondLst>
                            <p:childTnLst>
                              <p:par>
                                <p:cTn id="78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0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8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29475"/>
                            </p:stCondLst>
                            <p:childTnLst>
                              <p:par>
                                <p:cTn id="83" presetID="42" presetClass="exit" presetSubtype="0" fill="hold" grpId="1" nodeType="after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31975"/>
                            </p:stCondLst>
                            <p:childTnLst>
                              <p:par>
                                <p:cTn id="89" presetID="10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32475"/>
                            </p:stCondLst>
                            <p:childTnLst>
                              <p:par>
                                <p:cTn id="93" presetID="42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5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33475"/>
                            </p:stCondLst>
                            <p:childTnLst>
                              <p:par>
                                <p:cTn id="99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33975"/>
                            </p:stCondLst>
                            <p:childTnLst>
                              <p:par>
                                <p:cTn id="104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5" dur="500" tmFilter="0, 0; .2, .5; .8, .5; 1, 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6" dur="250" autoRev="1" fill="hold"/>
                                        <p:tgtEl>
                                          <p:spTgt spid="1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07" presetID="1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9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1" fill="hold">
                            <p:stCondLst>
                              <p:cond delay="34475"/>
                            </p:stCondLst>
                            <p:childTnLst>
                              <p:par>
                                <p:cTn id="112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34975"/>
                            </p:stCondLst>
                            <p:childTnLst>
                              <p:par>
                                <p:cTn id="117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8" dur="500" tmFilter="0, 0; .2, .5; .8, .5; 1, 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9" dur="250" autoRev="1" fill="hold"/>
                                        <p:tgtEl>
                                          <p:spTgt spid="1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0" fill="hold">
                            <p:stCondLst>
                              <p:cond delay="35475"/>
                            </p:stCondLst>
                            <p:childTnLst>
                              <p:par>
                                <p:cTn id="121" presetID="12" presetClass="entr" presetSubtype="8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3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2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>
                            <p:stCondLst>
                              <p:cond delay="35975"/>
                            </p:stCondLst>
                            <p:childTnLst>
                              <p:par>
                                <p:cTn id="126" presetID="42" presetClass="exit" presetSubtype="0" fill="hold" grpId="3" nodeType="after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8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1" fill="hold">
                            <p:stCondLst>
                              <p:cond delay="38475"/>
                            </p:stCondLst>
                            <p:childTnLst>
                              <p:par>
                                <p:cTn id="132" presetID="10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5" fill="hold">
                            <p:stCondLst>
                              <p:cond delay="38975"/>
                            </p:stCondLst>
                            <p:childTnLst>
                              <p:par>
                                <p:cTn id="136" presetID="42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8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1" fill="hold">
                            <p:stCondLst>
                              <p:cond delay="39975"/>
                            </p:stCondLst>
                            <p:childTnLst>
                              <p:par>
                                <p:cTn id="142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5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5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5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5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5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8" fill="hold">
                            <p:stCondLst>
                              <p:cond delay="41975"/>
                            </p:stCondLst>
                            <p:childTnLst>
                              <p:par>
                                <p:cTn id="159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1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6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3" fill="hold">
                            <p:stCondLst>
                              <p:cond delay="42475"/>
                            </p:stCondLst>
                            <p:childTnLst>
                              <p:par>
                                <p:cTn id="164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8" fill="hold">
                            <p:stCondLst>
                              <p:cond delay="42975"/>
                            </p:stCondLst>
                            <p:childTnLst>
                              <p:par>
                                <p:cTn id="169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0" dur="500" tmFilter="0, 0; .2, .5; .8, .5; 1, 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1" dur="250" autoRev="1" fill="hold"/>
                                        <p:tgtEl>
                                          <p:spTgt spid="1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2" fill="hold">
                            <p:stCondLst>
                              <p:cond delay="43475"/>
                            </p:stCondLst>
                            <p:childTnLst>
                              <p:par>
                                <p:cTn id="173" presetID="12" presetClass="entr" presetSubtype="8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5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7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7" fill="hold">
                            <p:stCondLst>
                              <p:cond delay="43975"/>
                            </p:stCondLst>
                            <p:childTnLst>
                              <p:par>
                                <p:cTn id="178" presetID="42" presetClass="entr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3" fill="hold">
                            <p:stCondLst>
                              <p:cond delay="44975"/>
                            </p:stCondLst>
                            <p:childTnLst>
                              <p:par>
                                <p:cTn id="184" presetID="10" presetClass="entr" presetSubtype="0" fill="hold" grpId="3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7" fill="hold">
                            <p:stCondLst>
                              <p:cond delay="45475"/>
                            </p:stCondLst>
                            <p:childTnLst>
                              <p:par>
                                <p:cTn id="188" presetID="42" presetClass="entr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3" fill="hold">
                            <p:stCondLst>
                              <p:cond delay="46475"/>
                            </p:stCondLst>
                            <p:childTnLst>
                              <p:par>
                                <p:cTn id="194" presetID="10" presetClass="entr" presetSubtype="0" fill="hold" grpId="3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7" fill="hold">
                            <p:stCondLst>
                              <p:cond delay="46975"/>
                            </p:stCondLst>
                            <p:childTnLst>
                              <p:par>
                                <p:cTn id="198" presetID="26" presetClass="emph" presetSubtype="0" repeatCount="3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700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199" dur="500" tmFilter="0, 0; .2, .5; .8, .5; 1, 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00" dur="250" autoRev="1" fill="hold"/>
                                        <p:tgtEl>
                                          <p:spTgt spid="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 showWhenStopped="0">
                <p:cTn id="20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  <p:audio>
              <p:cMediaNode vol="100000" showWhenStopped="0">
                <p:cTn id="202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</p:childTnLst>
        </p:cTn>
      </p:par>
    </p:tnLst>
    <p:bldLst>
      <p:bldP spid="13" grpId="0" animBg="1"/>
      <p:bldP spid="13" grpId="1" animBg="1"/>
      <p:bldP spid="14" grpId="0" animBg="1"/>
      <p:bldP spid="14" grpId="1" animBg="1"/>
      <p:bldP spid="15" grpId="0" animBg="1"/>
      <p:bldP spid="15" grpId="1" animBg="1"/>
      <p:bldP spid="18" grpId="0" animBg="1"/>
      <p:bldP spid="18" grpId="1" animBg="1"/>
      <p:bldP spid="16" grpId="0" animBg="1"/>
      <p:bldP spid="16" grpId="1" animBg="1"/>
      <p:bldP spid="16" grpId="2" animBg="1"/>
      <p:bldP spid="16" grpId="3" animBg="1"/>
      <p:bldP spid="17" grpId="0" animBg="1"/>
      <p:bldP spid="17" grpId="1" animBg="1"/>
      <p:bldP spid="17" grpId="2" animBg="1"/>
      <p:bldP spid="17" grpId="3" animBg="1"/>
      <p:bldP spid="3" grpId="0" animBg="1"/>
      <p:bldP spid="5" grpId="0" animBg="1"/>
      <p:bldP spid="5" grpId="1" animBg="1"/>
      <p:bldP spid="7" grpId="0" animBg="1"/>
      <p:bldP spid="7" grpId="1" animBg="1"/>
      <p:bldP spid="9" grpId="0" animBg="1"/>
      <p:bldP spid="10" grpId="0" animBg="1"/>
      <p:bldP spid="10" grpId="1" animBg="1"/>
      <p:bldP spid="10" grpId="2" animBg="1"/>
      <p:bldP spid="11" grpId="0" animBg="1"/>
      <p:bldP spid="11" grpId="1" animBg="1"/>
      <p:bldP spid="11" grpId="2" animBg="1"/>
      <p:bldP spid="12" grpId="0" animBg="1"/>
      <p:bldP spid="2" grpId="0" animBg="1"/>
      <p:bldP spid="2" grpId="1" animBg="1"/>
      <p:bldP spid="2" grpId="2" animBg="1"/>
      <p:bldP spid="2" grpId="3" animBg="1"/>
      <p:bldP spid="2" grpId="4" animBg="1"/>
      <p:bldP spid="6" grpId="0" animBg="1"/>
      <p:bldP spid="6" grpId="1" animBg="1"/>
      <p:bldP spid="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/>
          <p:cNvSpPr txBox="1"/>
          <p:nvPr/>
        </p:nvSpPr>
        <p:spPr>
          <a:xfrm>
            <a:off x="0" y="6488668"/>
            <a:ext cx="25717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ru-RU" sz="1200" dirty="0" err="1" smtClean="0"/>
              <a:t>БУЗ</a:t>
            </a:r>
            <a:r>
              <a:rPr lang="ru-RU" sz="1200" dirty="0" smtClean="0"/>
              <a:t> УР «</a:t>
            </a:r>
            <a:r>
              <a:rPr lang="ru-RU" sz="1200" dirty="0" err="1" smtClean="0"/>
              <a:t>ДГКП</a:t>
            </a:r>
            <a:r>
              <a:rPr lang="ru-RU" sz="1200" dirty="0" smtClean="0"/>
              <a:t> №2 </a:t>
            </a:r>
            <a:r>
              <a:rPr lang="ru-RU" sz="1200" dirty="0" err="1" smtClean="0"/>
              <a:t>МЗ</a:t>
            </a:r>
            <a:r>
              <a:rPr lang="ru-RU" sz="1200" dirty="0" smtClean="0"/>
              <a:t> УР» 2018 г.</a:t>
            </a:r>
            <a:endParaRPr lang="ru-RU" sz="1200" dirty="0"/>
          </a:p>
        </p:txBody>
      </p:sp>
      <p:sp>
        <p:nvSpPr>
          <p:cNvPr id="9" name="Стрелка вправо 8"/>
          <p:cNvSpPr/>
          <p:nvPr/>
        </p:nvSpPr>
        <p:spPr>
          <a:xfrm>
            <a:off x="5040866" y="1609013"/>
            <a:ext cx="4284290" cy="517237"/>
          </a:xfrm>
          <a:prstGeom prst="rightArrow">
            <a:avLst/>
          </a:prstGeom>
          <a:solidFill>
            <a:srgbClr val="FFC000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Скругленная прямоугольная выноска 12"/>
          <p:cNvSpPr/>
          <p:nvPr/>
        </p:nvSpPr>
        <p:spPr>
          <a:xfrm>
            <a:off x="5845964" y="2684183"/>
            <a:ext cx="1995448" cy="942715"/>
          </a:xfrm>
          <a:prstGeom prst="wedgeRoundRectCallout">
            <a:avLst>
              <a:gd name="adj1" fmla="val -21642"/>
              <a:gd name="adj2" fmla="val 97906"/>
              <a:gd name="adj3" fmla="val 16667"/>
            </a:avLst>
          </a:prstGeom>
          <a:solidFill>
            <a:srgbClr val="FFC000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dirty="0">
                <a:solidFill>
                  <a:schemeClr val="tx1"/>
                </a:solidFill>
                <a:latin typeface="Segoe Print" panose="02000600000000000000" pitchFamily="2" charset="0"/>
              </a:rPr>
              <a:t>Формирование направления с датой и временем приёма узких специалистов</a:t>
            </a:r>
          </a:p>
        </p:txBody>
      </p:sp>
      <p:sp>
        <p:nvSpPr>
          <p:cNvPr id="12" name="Стрелка вправо 11"/>
          <p:cNvSpPr/>
          <p:nvPr/>
        </p:nvSpPr>
        <p:spPr>
          <a:xfrm>
            <a:off x="7996687" y="4520241"/>
            <a:ext cx="1328469" cy="552090"/>
          </a:xfrm>
          <a:prstGeom prst="rightArrow">
            <a:avLst/>
          </a:prstGeom>
          <a:solidFill>
            <a:srgbClr val="92D050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трелка вправо 10"/>
          <p:cNvSpPr/>
          <p:nvPr/>
        </p:nvSpPr>
        <p:spPr>
          <a:xfrm>
            <a:off x="5040867" y="4520241"/>
            <a:ext cx="805097" cy="552090"/>
          </a:xfrm>
          <a:prstGeom prst="rightArrow">
            <a:avLst/>
          </a:prstGeom>
          <a:solidFill>
            <a:srgbClr val="FFC000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290455" y="139850"/>
            <a:ext cx="2700170" cy="1366221"/>
          </a:xfrm>
          <a:prstGeom prst="roundRect">
            <a:avLst/>
          </a:prstGeom>
          <a:ln>
            <a:noFill/>
          </a:ln>
          <a:effectLst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Front" fov="3300000">
              <a:rot lat="486000" lon="19530000" rev="174000"/>
            </a:camera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/>
              <a:t>ПОРЯДОК ЗАПИСИ</a:t>
            </a:r>
          </a:p>
          <a:p>
            <a:pPr algn="ctr"/>
            <a:r>
              <a:rPr lang="ru-RU" sz="2000" b="1" dirty="0" smtClean="0"/>
              <a:t> К УЗКИМ СПЕЦИАЛИСТАМ</a:t>
            </a:r>
            <a:endParaRPr lang="ru-RU" sz="2000" b="1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377" y="2684183"/>
            <a:ext cx="1738807" cy="1738807"/>
          </a:xfrm>
          <a:prstGeom prst="rect">
            <a:avLst/>
          </a:prstGeom>
          <a:ln>
            <a:noFill/>
          </a:ln>
          <a:effectLst>
            <a:outerShdw blurRad="184150" dist="241300" dir="11520000" sx="110000" sy="110000" algn="ctr">
              <a:srgbClr val="000000">
                <a:alpha val="18000"/>
              </a:srgbClr>
            </a:outerShdw>
          </a:effectLst>
          <a:scene3d>
            <a:camera prst="perspectiveFront" fov="5100000">
              <a:rot lat="0" lon="19800000" rev="0"/>
            </a:camera>
            <a:lightRig rig="flood" dir="t">
              <a:rot lat="0" lon="0" rev="13800000"/>
            </a:lightRig>
          </a:scene3d>
          <a:sp3d extrusionH="107950" prstMaterial="plastic">
            <a:bevelT w="82550" h="63500" prst="divot"/>
            <a:bevelB/>
          </a:sp3d>
        </p:spPr>
      </p:pic>
      <p:sp>
        <p:nvSpPr>
          <p:cNvPr id="4" name="Скругленный прямоугольник 3"/>
          <p:cNvSpPr/>
          <p:nvPr/>
        </p:nvSpPr>
        <p:spPr>
          <a:xfrm>
            <a:off x="2717318" y="1609013"/>
            <a:ext cx="2139351" cy="3889145"/>
          </a:xfrm>
          <a:prstGeom prst="roundRect">
            <a:avLst/>
          </a:prstGeom>
          <a:gradFill>
            <a:gsLst>
              <a:gs pos="0">
                <a:schemeClr val="accent1"/>
              </a:gs>
              <a:gs pos="50000">
                <a:srgbClr val="FF0000"/>
              </a:gs>
              <a:gs pos="100000">
                <a:srgbClr val="FFC000"/>
              </a:gs>
            </a:gsLst>
            <a:lin ang="0" scaled="1"/>
          </a:gradFill>
          <a:ln>
            <a:noFill/>
          </a:ln>
          <a:effectLst>
            <a:outerShdw blurRad="184150" dist="241300" dir="11520000" sx="110000" sy="110000" algn="ctr">
              <a:srgbClr val="000000">
                <a:alpha val="18000"/>
              </a:srgbClr>
            </a:outerShdw>
          </a:effectLst>
          <a:scene3d>
            <a:camera prst="perspectiveFront" fov="5100000">
              <a:rot lat="0" lon="2100000" rev="0"/>
            </a:camera>
            <a:lightRig rig="flood" dir="t">
              <a:rot lat="0" lon="0" rev="13800000"/>
            </a:lightRig>
          </a:scene3d>
          <a:sp3d extrusionH="107950" prstMaterial="plastic">
            <a:bevelT w="82550" h="63500" prst="divot"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err="1">
                <a:latin typeface="Impact" panose="020B0806030902050204" pitchFamily="34" charset="0"/>
              </a:rPr>
              <a:t>ИНФОМАТ</a:t>
            </a:r>
            <a:endParaRPr lang="ru-RU" sz="2000" dirty="0">
              <a:latin typeface="Impact" panose="020B0806030902050204" pitchFamily="34" charset="0"/>
            </a:endParaRPr>
          </a:p>
          <a:p>
            <a:pPr algn="ctr"/>
            <a:r>
              <a:rPr lang="ru-RU" sz="2000" dirty="0">
                <a:latin typeface="Impact" panose="020B0806030902050204" pitchFamily="34" charset="0"/>
              </a:rPr>
              <a:t>ИНТЕРНЕТ</a:t>
            </a:r>
          </a:p>
          <a:p>
            <a:pPr algn="ctr"/>
            <a:r>
              <a:rPr lang="ru-RU" sz="2000" dirty="0">
                <a:latin typeface="Impact" panose="020B0806030902050204" pitchFamily="34" charset="0"/>
              </a:rPr>
              <a:t>ПО ТЕЛЕФОНУ</a:t>
            </a:r>
          </a:p>
          <a:p>
            <a:pPr algn="ctr"/>
            <a:r>
              <a:rPr lang="ru-RU" sz="2000" dirty="0">
                <a:latin typeface="Impact" panose="020B0806030902050204" pitchFamily="34" charset="0"/>
              </a:rPr>
              <a:t>РЕГИСТРАТУРА</a:t>
            </a:r>
          </a:p>
        </p:txBody>
      </p:sp>
      <p:pic>
        <p:nvPicPr>
          <p:cNvPr id="5" name="Порядок записи к узким специалистам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2501318" y="6858000"/>
            <a:ext cx="216000" cy="216000"/>
          </a:xfrm>
          <a:prstGeom prst="rect">
            <a:avLst/>
          </a:prstGeom>
        </p:spPr>
      </p:pic>
      <p:sp>
        <p:nvSpPr>
          <p:cNvPr id="6" name="Скругленный прямоугольник 5"/>
          <p:cNvSpPr/>
          <p:nvPr/>
        </p:nvSpPr>
        <p:spPr>
          <a:xfrm>
            <a:off x="5736565" y="4045789"/>
            <a:ext cx="2104845" cy="1500995"/>
          </a:xfrm>
          <a:prstGeom prst="roundRect">
            <a:avLst/>
          </a:prstGeom>
          <a:gradFill>
            <a:gsLst>
              <a:gs pos="0">
                <a:srgbClr val="FFC000"/>
              </a:gs>
              <a:gs pos="50000">
                <a:srgbClr val="FFC000"/>
              </a:gs>
              <a:gs pos="100000">
                <a:srgbClr val="92D050"/>
              </a:gs>
            </a:gsLst>
            <a:lin ang="0" scaled="1"/>
          </a:gradFill>
          <a:ln>
            <a:noFill/>
          </a:ln>
          <a:effectLst>
            <a:outerShdw blurRad="184150" dist="241300" dir="11520000" sx="110000" sy="110000" algn="ctr">
              <a:srgbClr val="000000">
                <a:alpha val="18000"/>
              </a:srgbClr>
            </a:outerShdw>
          </a:effectLst>
          <a:scene3d>
            <a:camera prst="perspectiveFront" fov="5100000">
              <a:rot lat="0" lon="2100000" rev="0"/>
            </a:camera>
            <a:lightRig rig="flood" dir="t">
              <a:rot lat="0" lon="0" rev="13800000"/>
            </a:lightRig>
          </a:scene3d>
          <a:sp3d extrusionH="107950" prstMaterial="plastic">
            <a:bevelT w="82550" h="63500" prst="divot"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ru-RU" sz="2000" dirty="0">
                <a:latin typeface="Impact" panose="020B0806030902050204" pitchFamily="34" charset="0"/>
              </a:rPr>
              <a:t>ПРИЁМ ВРАЧА УЧАСТКОВОГО-ПЕДИАТРА</a:t>
            </a: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9247517" y="1609014"/>
            <a:ext cx="2053088" cy="3889144"/>
          </a:xfrm>
          <a:prstGeom prst="roundRect">
            <a:avLst/>
          </a:prstGeom>
          <a:gradFill flip="none" rotWithShape="1">
            <a:gsLst>
              <a:gs pos="0">
                <a:srgbClr val="FFC000"/>
              </a:gs>
              <a:gs pos="64000">
                <a:srgbClr val="92D050"/>
              </a:gs>
              <a:gs pos="42000">
                <a:srgbClr val="92D050"/>
              </a:gs>
              <a:gs pos="88000">
                <a:srgbClr val="0070C0"/>
              </a:gs>
            </a:gsLst>
            <a:lin ang="2700000" scaled="1"/>
            <a:tileRect/>
          </a:gradFill>
          <a:ln>
            <a:noFill/>
          </a:ln>
          <a:effectLst>
            <a:outerShdw blurRad="184150" dist="241300" dir="11520000" sx="110000" sy="110000" algn="ctr">
              <a:srgbClr val="000000">
                <a:alpha val="18000"/>
              </a:srgbClr>
            </a:outerShdw>
          </a:effectLst>
          <a:scene3d>
            <a:camera prst="perspectiveFront" fov="5100000">
              <a:rot lat="0" lon="2100000" rev="0"/>
            </a:camera>
            <a:lightRig rig="flood" dir="t">
              <a:rot lat="0" lon="0" rev="13800000"/>
            </a:lightRig>
          </a:scene3d>
          <a:sp3d extrusionH="107950" prstMaterial="plastic">
            <a:bevelT w="82550" h="63500" prst="divot"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ru-RU" sz="2000" dirty="0" smtClean="0">
                <a:latin typeface="Impact" panose="020B0806030902050204" pitchFamily="34" charset="0"/>
              </a:rPr>
              <a:t>КАБИНЕТ ДЛЯ ПРИЁМА УЗКИМ СПЕЦИАЛИСТОМ</a:t>
            </a:r>
            <a:endParaRPr lang="ru-RU" sz="2000" dirty="0">
              <a:latin typeface="Impact" panose="020B0806030902050204" pitchFamily="34" charset="0"/>
            </a:endParaRPr>
          </a:p>
        </p:txBody>
      </p:sp>
      <p:sp>
        <p:nvSpPr>
          <p:cNvPr id="10" name="Стрелка вправо 9"/>
          <p:cNvSpPr/>
          <p:nvPr/>
        </p:nvSpPr>
        <p:spPr>
          <a:xfrm>
            <a:off x="1774380" y="3277541"/>
            <a:ext cx="1063711" cy="552090"/>
          </a:xfrm>
          <a:prstGeom prst="rightArrow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4" name="На данном этапе формируется направление на приём узких специалистов с указанием даты.wav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2882625" y="6857999"/>
            <a:ext cx="216000" cy="216000"/>
          </a:xfrm>
          <a:prstGeom prst="rect">
            <a:avLst/>
          </a:prstGeom>
        </p:spPr>
      </p:pic>
      <p:sp>
        <p:nvSpPr>
          <p:cNvPr id="15" name="Прямоугольник 14">
            <a:hlinkClick r:id="rId9" action="ppaction://hlinksldjump"/>
          </p:cNvPr>
          <p:cNvSpPr/>
          <p:nvPr/>
        </p:nvSpPr>
        <p:spPr>
          <a:xfrm>
            <a:off x="0" y="0"/>
            <a:ext cx="12192000" cy="6857999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032612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58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589"/>
                            </p:stCondLst>
                            <p:childTnLst>
                              <p:par>
                                <p:cTn id="8" presetID="4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0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4589"/>
                            </p:stCondLst>
                            <p:childTnLst>
                              <p:par>
                                <p:cTn id="12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89"/>
                            </p:stCondLst>
                            <p:childTnLst>
                              <p:par>
                                <p:cTn id="17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 tmFilter="0, 0; .2, .5; .8, .5; 1, 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" dur="250" autoRev="1" fill="hold"/>
                                        <p:tgtEl>
                                          <p:spTgt spid="1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589"/>
                            </p:stCondLst>
                            <p:childTnLst>
                              <p:par>
                                <p:cTn id="21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2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6089"/>
                            </p:stCondLst>
                            <p:childTnLst>
                              <p:par>
                                <p:cTn id="26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6589"/>
                            </p:stCondLst>
                            <p:childTnLst>
                              <p:par>
                                <p:cTn id="31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500" tmFilter="0, 0; .2, .5; .8, .5; 1, 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3" dur="250" autoRev="1" fill="hold"/>
                                        <p:tgtEl>
                                          <p:spTgt spid="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7089"/>
                            </p:stCondLst>
                            <p:childTnLst>
                              <p:par>
                                <p:cTn id="35" presetID="12" presetClass="entr" presetSubtype="8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3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7589"/>
                            </p:stCondLst>
                            <p:childTnLst>
                              <p:par>
                                <p:cTn id="40" presetID="42" presetClass="exit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0589"/>
                            </p:stCondLst>
                            <p:childTnLst>
                              <p:par>
                                <p:cTn id="46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11089"/>
                            </p:stCondLst>
                            <p:childTnLst>
                              <p:par>
                                <p:cTn id="51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2" dur="500" tmFilter="0, 0; .2, .5; .8, .5; 1, 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3" dur="250" autoRev="1" fill="hold"/>
                                        <p:tgtEl>
                                          <p:spTgt spid="1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11589"/>
                            </p:stCondLst>
                            <p:childTnLst>
                              <p:par>
                                <p:cTn id="55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5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12089"/>
                            </p:stCondLst>
                            <p:childTnLst>
                              <p:par>
                                <p:cTn id="60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1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13089"/>
                            </p:stCondLst>
                            <p:childTnLst>
                              <p:par>
                                <p:cTn id="66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2" dur="5966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19055"/>
                            </p:stCondLst>
                            <p:childTnLst>
                              <p:par>
                                <p:cTn id="74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19555"/>
                            </p:stCondLst>
                            <p:childTnLst>
                              <p:par>
                                <p:cTn id="79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0" dur="500" tmFilter="0, 0; .2, .5; .8, .5; 1, 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1" dur="250" autoRev="1" fill="hold"/>
                                        <p:tgtEl>
                                          <p:spTgt spid="1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20055"/>
                            </p:stCondLst>
                            <p:childTnLst>
                              <p:par>
                                <p:cTn id="83" presetID="12" presetClass="entr" presetSubtype="8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8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20555"/>
                            </p:stCondLst>
                            <p:childTnLst>
                              <p:par>
                                <p:cTn id="88" presetID="26" presetClass="emph" presetSubtype="0" repeatCount="3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700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89" dur="500" tmFilter="0, 0; .2, .5; .8, .5; 1, 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0" dur="250" autoRev="1" fill="hold"/>
                                        <p:tgtEl>
                                          <p:spTgt spid="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 showWhenStopped="0">
                <p:cTn id="91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audio>
              <p:cMediaNode vol="100000" showWhenStopped="0">
                <p:cTn id="9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  <p:bldLst>
      <p:bldP spid="9" grpId="0" animBg="1"/>
      <p:bldP spid="9" grpId="1" animBg="1"/>
      <p:bldP spid="13" grpId="0" uiExpand="1" build="p" animBg="1"/>
      <p:bldP spid="12" grpId="0" animBg="1"/>
      <p:bldP spid="12" grpId="1" animBg="1"/>
      <p:bldP spid="11" grpId="0" animBg="1"/>
      <p:bldP spid="11" grpId="1" animBg="1"/>
      <p:bldP spid="3" grpId="0" animBg="1"/>
      <p:bldP spid="4" grpId="0" animBg="1"/>
      <p:bldP spid="6" grpId="0" animBg="1"/>
      <p:bldP spid="8" grpId="0" animBg="1"/>
      <p:bldP spid="8" grpId="1" animBg="1"/>
      <p:bldP spid="8" grpId="2" animBg="1"/>
      <p:bldP spid="10" grpId="0" animBg="1"/>
      <p:bldP spid="10" grpId="1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extBox 31"/>
          <p:cNvSpPr txBox="1"/>
          <p:nvPr/>
        </p:nvSpPr>
        <p:spPr>
          <a:xfrm>
            <a:off x="0" y="6488668"/>
            <a:ext cx="25717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ru-RU" sz="1200" dirty="0" err="1" smtClean="0"/>
              <a:t>БУЗ</a:t>
            </a:r>
            <a:r>
              <a:rPr lang="ru-RU" sz="1200" dirty="0" smtClean="0"/>
              <a:t> УР «</a:t>
            </a:r>
            <a:r>
              <a:rPr lang="ru-RU" sz="1200" dirty="0" err="1" smtClean="0"/>
              <a:t>ДГКП</a:t>
            </a:r>
            <a:r>
              <a:rPr lang="ru-RU" sz="1200" dirty="0" smtClean="0"/>
              <a:t> №2 </a:t>
            </a:r>
            <a:r>
              <a:rPr lang="ru-RU" sz="1200" dirty="0" err="1" smtClean="0"/>
              <a:t>МЗ</a:t>
            </a:r>
            <a:r>
              <a:rPr lang="ru-RU" sz="1200" dirty="0" smtClean="0"/>
              <a:t> УР» 2018 г.</a:t>
            </a:r>
            <a:endParaRPr lang="ru-RU" sz="1200" dirty="0"/>
          </a:p>
        </p:txBody>
      </p:sp>
      <p:sp>
        <p:nvSpPr>
          <p:cNvPr id="17" name="Скругленная прямоугольная выноска 16"/>
          <p:cNvSpPr/>
          <p:nvPr/>
        </p:nvSpPr>
        <p:spPr>
          <a:xfrm>
            <a:off x="8446958" y="118334"/>
            <a:ext cx="2978239" cy="1148404"/>
          </a:xfrm>
          <a:prstGeom prst="wedgeRoundRectCallout">
            <a:avLst>
              <a:gd name="adj1" fmla="val -43807"/>
              <a:gd name="adj2" fmla="val 98058"/>
              <a:gd name="adj3" fmla="val 16667"/>
            </a:avLst>
          </a:prstGeom>
          <a:solidFill>
            <a:srgbClr val="FFC000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dirty="0">
                <a:solidFill>
                  <a:schemeClr val="tx1"/>
                </a:solidFill>
                <a:latin typeface="Segoe Print" panose="02000600000000000000" pitchFamily="2" charset="0"/>
              </a:rPr>
              <a:t>М</a:t>
            </a:r>
            <a:r>
              <a:rPr lang="ru-RU" sz="1100" dirty="0" smtClean="0">
                <a:solidFill>
                  <a:schemeClr val="tx1"/>
                </a:solidFill>
                <a:latin typeface="Segoe Print" panose="02000600000000000000" pitchFamily="2" charset="0"/>
              </a:rPr>
              <a:t>едицинские работники принимают меры к их устранению (угрожающих жизни состояний) с использованием стационарной или переносной укладки экстренной медицинской помощи</a:t>
            </a:r>
            <a:endParaRPr lang="ru-RU" sz="1100" dirty="0">
              <a:solidFill>
                <a:schemeClr val="tx1"/>
              </a:solidFill>
              <a:latin typeface="Segoe Print" panose="02000600000000000000" pitchFamily="2" charset="0"/>
            </a:endParaRPr>
          </a:p>
        </p:txBody>
      </p:sp>
      <p:sp>
        <p:nvSpPr>
          <p:cNvPr id="5" name="Стрелка вправо 4"/>
          <p:cNvSpPr/>
          <p:nvPr/>
        </p:nvSpPr>
        <p:spPr>
          <a:xfrm>
            <a:off x="1285875" y="3639358"/>
            <a:ext cx="677149" cy="517237"/>
          </a:xfrm>
          <a:prstGeom prst="rightArrow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334389"/>
            <a:ext cx="1208945" cy="1106056"/>
          </a:xfrm>
          <a:prstGeom prst="rect">
            <a:avLst/>
          </a:prstGeom>
          <a:ln>
            <a:noFill/>
          </a:ln>
          <a:effectLst>
            <a:outerShdw blurRad="184150" dist="241300" dir="11520000" sx="110000" sy="110000" algn="ctr">
              <a:srgbClr val="000000">
                <a:alpha val="18000"/>
              </a:srgbClr>
            </a:outerShdw>
          </a:effectLst>
          <a:scene3d>
            <a:camera prst="perspectiveFront" fov="5100000">
              <a:rot lat="0" lon="2100000" rev="0"/>
            </a:camera>
            <a:lightRig rig="flood" dir="t">
              <a:rot lat="0" lon="0" rev="13800000"/>
            </a:lightRig>
          </a:scene3d>
          <a:sp3d extrusionH="107950" prstMaterial="plastic">
            <a:bevelT w="82550" h="63500" prst="divot"/>
            <a:bevelB/>
          </a:sp3d>
        </p:spPr>
      </p:pic>
      <p:sp>
        <p:nvSpPr>
          <p:cNvPr id="8" name="Стрелка вправо 7"/>
          <p:cNvSpPr/>
          <p:nvPr/>
        </p:nvSpPr>
        <p:spPr>
          <a:xfrm>
            <a:off x="2322046" y="3639358"/>
            <a:ext cx="2198195" cy="517237"/>
          </a:xfrm>
          <a:prstGeom prst="rightArrow">
            <a:avLst/>
          </a:prstGeom>
          <a:solidFill>
            <a:srgbClr val="FF0000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кругленная прямоугольная выноска 8"/>
          <p:cNvSpPr/>
          <p:nvPr/>
        </p:nvSpPr>
        <p:spPr>
          <a:xfrm>
            <a:off x="2387803" y="1884450"/>
            <a:ext cx="2032000" cy="849744"/>
          </a:xfrm>
          <a:prstGeom prst="wedgeRoundRectCallout">
            <a:avLst>
              <a:gd name="adj1" fmla="val -20833"/>
              <a:gd name="adj2" fmla="val 171196"/>
              <a:gd name="adj3" fmla="val 16667"/>
            </a:avLst>
          </a:prstGeom>
          <a:solidFill>
            <a:srgbClr val="FF0000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smtClean="0">
                <a:latin typeface="Segoe Print" panose="02000600000000000000" pitchFamily="2" charset="0"/>
              </a:rPr>
              <a:t>АДМИНИСТРАТОР ИНФОРМИРУЕТ ДЕЖУРНОГО ПЕДИАТРА</a:t>
            </a:r>
            <a:endParaRPr lang="ru-RU" sz="1200" dirty="0">
              <a:latin typeface="Segoe Print" panose="02000600000000000000" pitchFamily="2" charset="0"/>
            </a:endParaRPr>
          </a:p>
        </p:txBody>
      </p:sp>
      <p:sp>
        <p:nvSpPr>
          <p:cNvPr id="13" name="Скругленная прямоугольная выноска 12"/>
          <p:cNvSpPr/>
          <p:nvPr/>
        </p:nvSpPr>
        <p:spPr>
          <a:xfrm>
            <a:off x="2387803" y="4314553"/>
            <a:ext cx="2032001" cy="1596951"/>
          </a:xfrm>
          <a:prstGeom prst="wedgeRoundRectCallout">
            <a:avLst>
              <a:gd name="adj1" fmla="val -20833"/>
              <a:gd name="adj2" fmla="val -66793"/>
              <a:gd name="adj3" fmla="val 16667"/>
            </a:avLst>
          </a:prstGeom>
          <a:solidFill>
            <a:srgbClr val="FF0000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dirty="0" smtClean="0">
                <a:latin typeface="Segoe Print" panose="02000600000000000000" pitchFamily="2" charset="0"/>
              </a:rPr>
              <a:t>СООБЩАЕТ ЗАВЕДУЮЩЕМУ ПЕДИАТРИЧЕСКИМ ОТДЕЛЕНИЕМ или УЧАСТКОВОМУ ВРАЧУ</a:t>
            </a:r>
            <a:endParaRPr lang="ru-RU" sz="1100" dirty="0">
              <a:latin typeface="Segoe Print" panose="02000600000000000000" pitchFamily="2" charset="0"/>
            </a:endParaRPr>
          </a:p>
        </p:txBody>
      </p:sp>
      <p:sp>
        <p:nvSpPr>
          <p:cNvPr id="16" name="Скругленная прямоугольная выноска 15"/>
          <p:cNvSpPr/>
          <p:nvPr/>
        </p:nvSpPr>
        <p:spPr>
          <a:xfrm>
            <a:off x="5650456" y="118334"/>
            <a:ext cx="2598265" cy="1148404"/>
          </a:xfrm>
          <a:prstGeom prst="wedgeRoundRectCallout">
            <a:avLst>
              <a:gd name="adj1" fmla="val 38783"/>
              <a:gd name="adj2" fmla="val 97906"/>
              <a:gd name="adj3" fmla="val 16667"/>
            </a:avLst>
          </a:prstGeom>
          <a:solidFill>
            <a:srgbClr val="FFC000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dirty="0" smtClean="0">
                <a:solidFill>
                  <a:schemeClr val="tx1"/>
                </a:solidFill>
                <a:latin typeface="Segoe Print" panose="02000600000000000000" pitchFamily="2" charset="0"/>
              </a:rPr>
              <a:t>В случае отсутствия эффекта от оказываемой медицинской помощи, ухудшении состояния больного и возникновении угрожающих жизни состояний</a:t>
            </a:r>
            <a:endParaRPr lang="ru-RU" sz="1100" dirty="0">
              <a:solidFill>
                <a:schemeClr val="tx1"/>
              </a:solidFill>
              <a:latin typeface="Segoe Print" panose="02000600000000000000" pitchFamily="2" charset="0"/>
            </a:endParaRP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87824" y="118334"/>
            <a:ext cx="2054711" cy="1215614"/>
          </a:xfrm>
          <a:prstGeom prst="roundRect">
            <a:avLst/>
          </a:prstGeom>
          <a:ln>
            <a:noFill/>
          </a:ln>
          <a:effectLst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Front" fov="3300000">
              <a:rot lat="486000" lon="19530000" rev="174000"/>
            </a:camera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ОКАЗАНИЕ</a:t>
            </a:r>
          </a:p>
          <a:p>
            <a:pPr algn="ctr"/>
            <a:r>
              <a:rPr lang="ru-RU" b="1" dirty="0" smtClean="0"/>
              <a:t>НЕОТЛОЖНОЙ</a:t>
            </a:r>
          </a:p>
          <a:p>
            <a:pPr algn="ctr"/>
            <a:r>
              <a:rPr lang="ru-RU" b="1" dirty="0" smtClean="0"/>
              <a:t>ПОМОЩИ</a:t>
            </a:r>
            <a:endParaRPr lang="ru-RU" b="1" dirty="0"/>
          </a:p>
        </p:txBody>
      </p:sp>
      <p:sp>
        <p:nvSpPr>
          <p:cNvPr id="6" name="Блок-схема: альтернативный процесс 5"/>
          <p:cNvSpPr/>
          <p:nvPr/>
        </p:nvSpPr>
        <p:spPr>
          <a:xfrm>
            <a:off x="1963024" y="1884450"/>
            <a:ext cx="359023" cy="4027054"/>
          </a:xfrm>
          <a:prstGeom prst="flowChartAlternateProcess">
            <a:avLst/>
          </a:prstGeom>
          <a:gradFill flip="none" rotWithShape="1">
            <a:gsLst>
              <a:gs pos="0">
                <a:srgbClr val="C00000"/>
              </a:gs>
              <a:gs pos="50000">
                <a:srgbClr val="C00000"/>
              </a:gs>
              <a:gs pos="100000">
                <a:srgbClr val="FF0000"/>
              </a:gs>
            </a:gsLst>
            <a:lin ang="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latin typeface="Impact" panose="020B0806030902050204" pitchFamily="34" charset="0"/>
              </a:rPr>
              <a:t>РЕГИСТРАТУРА</a:t>
            </a:r>
            <a:endParaRPr lang="ru-RU" sz="2000" dirty="0">
              <a:latin typeface="Impact" panose="020B0806030902050204" pitchFamily="34" charset="0"/>
            </a:endParaRPr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10239555" y="1753866"/>
            <a:ext cx="1807505" cy="1850429"/>
          </a:xfrm>
          <a:prstGeom prst="roundRect">
            <a:avLst/>
          </a:prstGeom>
          <a:gradFill>
            <a:gsLst>
              <a:gs pos="0">
                <a:srgbClr val="92D050"/>
              </a:gs>
              <a:gs pos="50000">
                <a:srgbClr val="92D050"/>
              </a:gs>
              <a:gs pos="100000">
                <a:srgbClr val="0070C0"/>
              </a:gs>
            </a:gsLst>
            <a:lin ang="0" scaled="1"/>
          </a:gradFill>
          <a:ln>
            <a:noFill/>
          </a:ln>
          <a:effectLst>
            <a:outerShdw blurRad="184150" dist="241300" dir="11520000" sx="110000" sy="110000" algn="ctr">
              <a:srgbClr val="000000">
                <a:alpha val="18000"/>
              </a:srgbClr>
            </a:outerShdw>
          </a:effectLst>
          <a:scene3d>
            <a:camera prst="perspectiveFront" fov="5100000">
              <a:rot lat="0" lon="2100000" rev="0"/>
            </a:camera>
            <a:lightRig rig="flood" dir="t">
              <a:rot lat="0" lon="0" rev="13800000"/>
            </a:lightRig>
          </a:scene3d>
          <a:sp3d extrusionH="107950" prstMaterial="plastic">
            <a:bevelT w="82550" h="63500" prst="divot"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ru-RU" sz="2000" dirty="0" smtClean="0">
                <a:latin typeface="Impact" panose="020B0806030902050204" pitchFamily="34" charset="0"/>
              </a:rPr>
              <a:t>СМП</a:t>
            </a:r>
          </a:p>
        </p:txBody>
      </p:sp>
      <p:sp>
        <p:nvSpPr>
          <p:cNvPr id="11" name="Стрелка вправо 10"/>
          <p:cNvSpPr/>
          <p:nvPr/>
        </p:nvSpPr>
        <p:spPr>
          <a:xfrm>
            <a:off x="6179552" y="1730544"/>
            <a:ext cx="4284290" cy="517237"/>
          </a:xfrm>
          <a:prstGeom prst="rightArrow">
            <a:avLst/>
          </a:prstGeom>
          <a:solidFill>
            <a:srgbClr val="FFC000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Двойная стрелка влево/вправо 1"/>
          <p:cNvSpPr/>
          <p:nvPr/>
        </p:nvSpPr>
        <p:spPr>
          <a:xfrm>
            <a:off x="6179552" y="2338838"/>
            <a:ext cx="1937905" cy="458552"/>
          </a:xfrm>
          <a:prstGeom prst="leftRightArrow">
            <a:avLst/>
          </a:prstGeom>
          <a:solidFill>
            <a:srgbClr val="FFC000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Выноска со стрелками влево/вправо 6"/>
          <p:cNvSpPr/>
          <p:nvPr/>
        </p:nvSpPr>
        <p:spPr>
          <a:xfrm rot="5400000">
            <a:off x="5973633" y="3126923"/>
            <a:ext cx="2180055" cy="1520989"/>
          </a:xfrm>
          <a:prstGeom prst="leftRightArrowCallout">
            <a:avLst>
              <a:gd name="adj1" fmla="val 18195"/>
              <a:gd name="adj2" fmla="val 14791"/>
              <a:gd name="adj3" fmla="val 15925"/>
              <a:gd name="adj4" fmla="val 73036"/>
            </a:avLst>
          </a:prstGeom>
          <a:solidFill>
            <a:srgbClr val="FFC000"/>
          </a:solidFill>
          <a:ln>
            <a:noFill/>
          </a:ln>
          <a:effectLst>
            <a:outerShdw blurRad="149987" dist="250190" dir="30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t"/>
          <a:lstStyle/>
          <a:p>
            <a:pPr algn="ctr"/>
            <a:r>
              <a:rPr lang="ru-RU" sz="1100" dirty="0">
                <a:solidFill>
                  <a:schemeClr val="tx1"/>
                </a:solidFill>
                <a:latin typeface="Segoe Print" panose="02000600000000000000" pitchFamily="2" charset="0"/>
              </a:rPr>
              <a:t>После оказания неотложной помощи и устранения или уменьшения проявлений неотложного состояния</a:t>
            </a:r>
          </a:p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2" name="Стрелка вправо 21"/>
          <p:cNvSpPr/>
          <p:nvPr/>
        </p:nvSpPr>
        <p:spPr>
          <a:xfrm>
            <a:off x="6179552" y="4913900"/>
            <a:ext cx="1937905" cy="517237"/>
          </a:xfrm>
          <a:prstGeom prst="rightArrow">
            <a:avLst/>
          </a:prstGeom>
          <a:solidFill>
            <a:srgbClr val="FFC000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4299035" y="1730544"/>
            <a:ext cx="1807505" cy="4180959"/>
          </a:xfrm>
          <a:prstGeom prst="roundRect">
            <a:avLst/>
          </a:prstGeom>
          <a:gradFill>
            <a:gsLst>
              <a:gs pos="0">
                <a:srgbClr val="FF0000"/>
              </a:gs>
              <a:gs pos="50000">
                <a:srgbClr val="FF0000"/>
              </a:gs>
              <a:gs pos="100000">
                <a:srgbClr val="FFC000"/>
              </a:gs>
            </a:gsLst>
            <a:lin ang="0" scaled="1"/>
          </a:gradFill>
          <a:ln>
            <a:noFill/>
          </a:ln>
          <a:effectLst>
            <a:outerShdw blurRad="184150" dist="241300" dir="11520000" sx="110000" sy="110000" algn="ctr">
              <a:srgbClr val="000000">
                <a:alpha val="18000"/>
              </a:srgbClr>
            </a:outerShdw>
          </a:effectLst>
          <a:scene3d>
            <a:camera prst="perspectiveFront" fov="5100000">
              <a:rot lat="0" lon="2100000" rev="0"/>
            </a:camera>
            <a:lightRig rig="flood" dir="t">
              <a:rot lat="0" lon="0" rev="13800000"/>
            </a:lightRig>
          </a:scene3d>
          <a:sp3d extrusionH="107950" prstMaterial="plastic">
            <a:bevelT w="82550" h="63500" prst="divot"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latin typeface="Impact" panose="020B0806030902050204" pitchFamily="34" charset="0"/>
              </a:rPr>
              <a:t>КАБИНЕТ</a:t>
            </a:r>
          </a:p>
          <a:p>
            <a:pPr algn="ctr"/>
            <a:endParaRPr lang="ru-RU" sz="2000" dirty="0">
              <a:latin typeface="Impact" panose="020B0806030902050204" pitchFamily="34" charset="0"/>
            </a:endParaRPr>
          </a:p>
          <a:p>
            <a:pPr algn="ctr"/>
            <a:r>
              <a:rPr lang="ru-RU" sz="2000" dirty="0" smtClean="0">
                <a:latin typeface="Impact" panose="020B0806030902050204" pitchFamily="34" charset="0"/>
              </a:rPr>
              <a:t>№ 120 </a:t>
            </a:r>
          </a:p>
          <a:p>
            <a:pPr algn="ctr"/>
            <a:endParaRPr lang="ru-RU" sz="2000" dirty="0" smtClean="0">
              <a:latin typeface="Impact" panose="020B0806030902050204" pitchFamily="34" charset="0"/>
            </a:endParaRPr>
          </a:p>
          <a:p>
            <a:pPr algn="ctr"/>
            <a:r>
              <a:rPr lang="ru-RU" sz="2000" dirty="0" smtClean="0">
                <a:latin typeface="Impact" panose="020B0806030902050204" pitchFamily="34" charset="0"/>
              </a:rPr>
              <a:t>НЕОТЛОЖНОЙ ПОМОЩИ</a:t>
            </a:r>
            <a:endParaRPr lang="ru-RU" sz="2000" dirty="0">
              <a:latin typeface="Impact" panose="020B0806030902050204" pitchFamily="34" charset="0"/>
            </a:endParaRPr>
          </a:p>
        </p:txBody>
      </p:sp>
      <p:sp>
        <p:nvSpPr>
          <p:cNvPr id="24" name="Стрелка вправо 23"/>
          <p:cNvSpPr/>
          <p:nvPr/>
        </p:nvSpPr>
        <p:spPr>
          <a:xfrm>
            <a:off x="9817200" y="2655758"/>
            <a:ext cx="646642" cy="517237"/>
          </a:xfrm>
          <a:prstGeom prst="rightArrow">
            <a:avLst/>
          </a:prstGeom>
          <a:solidFill>
            <a:srgbClr val="92D050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Стрелка вправо 22"/>
          <p:cNvSpPr/>
          <p:nvPr/>
        </p:nvSpPr>
        <p:spPr>
          <a:xfrm rot="5400000">
            <a:off x="8268811" y="3996771"/>
            <a:ext cx="356295" cy="517237"/>
          </a:xfrm>
          <a:prstGeom prst="rightArrow">
            <a:avLst/>
          </a:prstGeom>
          <a:solidFill>
            <a:srgbClr val="92D050"/>
          </a:solidFill>
          <a:ln>
            <a:noFill/>
          </a:ln>
          <a:effectLst>
            <a:outerShdw blurRad="149987" dist="250190" dir="30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7932395" y="4433535"/>
            <a:ext cx="1807505" cy="1477969"/>
          </a:xfrm>
          <a:prstGeom prst="roundRect">
            <a:avLst/>
          </a:prstGeom>
          <a:gradFill>
            <a:gsLst>
              <a:gs pos="0">
                <a:srgbClr val="FFC000"/>
              </a:gs>
              <a:gs pos="50000">
                <a:srgbClr val="FFC000"/>
              </a:gs>
              <a:gs pos="100000">
                <a:srgbClr val="92D050"/>
              </a:gs>
            </a:gsLst>
            <a:lin ang="0" scaled="1"/>
          </a:gradFill>
          <a:ln>
            <a:noFill/>
          </a:ln>
          <a:effectLst>
            <a:outerShdw blurRad="184150" dist="241300" dir="11520000" sx="110000" sy="110000" algn="ctr">
              <a:srgbClr val="000000">
                <a:alpha val="18000"/>
              </a:srgbClr>
            </a:outerShdw>
          </a:effectLst>
          <a:scene3d>
            <a:camera prst="perspectiveFront" fov="5100000">
              <a:rot lat="0" lon="2100000" rev="0"/>
            </a:camera>
            <a:lightRig rig="flood" dir="t">
              <a:rot lat="0" lon="0" rev="13800000"/>
            </a:lightRig>
          </a:scene3d>
          <a:sp3d extrusionH="107950" prstMaterial="plastic">
            <a:bevelT w="82550" h="63500" prst="divot"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latin typeface="Impact" panose="020B0806030902050204" pitchFamily="34" charset="0"/>
              </a:rPr>
              <a:t>АКТИВ НА ДОМ СЛЕДУЮЩИМ ДНЁМ</a:t>
            </a: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7932395" y="2226811"/>
            <a:ext cx="1807505" cy="1850429"/>
          </a:xfrm>
          <a:prstGeom prst="roundRect">
            <a:avLst/>
          </a:prstGeom>
          <a:gradFill>
            <a:gsLst>
              <a:gs pos="0">
                <a:srgbClr val="FFC000"/>
              </a:gs>
              <a:gs pos="50000">
                <a:srgbClr val="FFC000"/>
              </a:gs>
              <a:gs pos="100000">
                <a:srgbClr val="92D050"/>
              </a:gs>
            </a:gsLst>
            <a:lin ang="0" scaled="1"/>
          </a:gradFill>
          <a:ln>
            <a:noFill/>
          </a:ln>
          <a:effectLst>
            <a:outerShdw blurRad="184150" dist="241300" dir="11520000" sx="110000" sy="110000" algn="ctr">
              <a:srgbClr val="000000">
                <a:alpha val="18000"/>
              </a:srgbClr>
            </a:outerShdw>
          </a:effectLst>
          <a:scene3d>
            <a:camera prst="perspectiveFront" fov="5100000">
              <a:rot lat="0" lon="2100000" rev="0"/>
            </a:camera>
            <a:lightRig rig="flood" dir="t">
              <a:rot lat="0" lon="0" rev="13800000"/>
            </a:lightRig>
          </a:scene3d>
          <a:sp3d extrusionH="107950" prstMaterial="plastic">
            <a:bevelT w="82550" h="63500" prst="divot"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ru-RU" sz="2000" dirty="0" smtClean="0">
                <a:latin typeface="Impact" panose="020B0806030902050204" pitchFamily="34" charset="0"/>
              </a:rPr>
              <a:t>КАБИНЕТЫ</a:t>
            </a:r>
            <a:endParaRPr lang="ru-RU" sz="2000" dirty="0">
              <a:latin typeface="Impact" panose="020B0806030902050204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ru-RU" sz="2000" dirty="0" smtClean="0">
                <a:latin typeface="Impact" panose="020B0806030902050204" pitchFamily="34" charset="0"/>
              </a:rPr>
              <a:t>УЧАСТКОВЫХ ВРАЧЕЙ</a:t>
            </a:r>
            <a:endParaRPr lang="ru-RU" sz="2000" dirty="0">
              <a:latin typeface="Impact" panose="020B0806030902050204" pitchFamily="34" charset="0"/>
            </a:endParaRPr>
          </a:p>
        </p:txBody>
      </p:sp>
      <p:sp>
        <p:nvSpPr>
          <p:cNvPr id="25" name="Скругленная прямоугольная выноска 24"/>
          <p:cNvSpPr/>
          <p:nvPr/>
        </p:nvSpPr>
        <p:spPr>
          <a:xfrm>
            <a:off x="10101532" y="4156595"/>
            <a:ext cx="1945528" cy="1148404"/>
          </a:xfrm>
          <a:prstGeom prst="wedgeRoundRectCallout">
            <a:avLst>
              <a:gd name="adj1" fmla="val -50415"/>
              <a:gd name="adj2" fmla="val -136306"/>
              <a:gd name="adj3" fmla="val 16667"/>
            </a:avLst>
          </a:prstGeom>
          <a:solidFill>
            <a:srgbClr val="92D050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dirty="0">
                <a:solidFill>
                  <a:schemeClr val="tx1"/>
                </a:solidFill>
                <a:latin typeface="Segoe Print" panose="02000600000000000000" pitchFamily="2" charset="0"/>
              </a:rPr>
              <a:t>М</a:t>
            </a:r>
            <a:r>
              <a:rPr lang="ru-RU" sz="1100" dirty="0" smtClean="0">
                <a:solidFill>
                  <a:schemeClr val="tx1"/>
                </a:solidFill>
                <a:latin typeface="Segoe Print" panose="02000600000000000000" pitchFamily="2" charset="0"/>
              </a:rPr>
              <a:t>едицинские работники организуют вызов бригады скорой медицинской помощи</a:t>
            </a:r>
            <a:endParaRPr lang="ru-RU" sz="1100" dirty="0">
              <a:solidFill>
                <a:schemeClr val="tx1"/>
              </a:solidFill>
              <a:latin typeface="Segoe Print" panose="02000600000000000000" pitchFamily="2" charset="0"/>
            </a:endParaRPr>
          </a:p>
        </p:txBody>
      </p:sp>
      <p:sp>
        <p:nvSpPr>
          <p:cNvPr id="19" name="Скругленная прямоугольная выноска 18"/>
          <p:cNvSpPr/>
          <p:nvPr/>
        </p:nvSpPr>
        <p:spPr>
          <a:xfrm>
            <a:off x="4891178" y="6130452"/>
            <a:ext cx="7155882" cy="658536"/>
          </a:xfrm>
          <a:prstGeom prst="wedgeRoundRectCallout">
            <a:avLst>
              <a:gd name="adj1" fmla="val -19403"/>
              <a:gd name="adj2" fmla="val -165714"/>
              <a:gd name="adj3" fmla="val 16667"/>
            </a:avLst>
          </a:prstGeom>
          <a:solidFill>
            <a:srgbClr val="FFC000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dirty="0" smtClean="0">
                <a:solidFill>
                  <a:schemeClr val="tx1"/>
                </a:solidFill>
                <a:latin typeface="Segoe Print" panose="02000600000000000000" pitchFamily="2" charset="0"/>
              </a:rPr>
              <a:t>Передаются сведения о больном для осуществления посещения больного с целью наблюдения за его состоянием, течением заболевания и своевременного назначения (коррекции) необходимого обследования и(или) лечения (активное посещение) в течение суток</a:t>
            </a:r>
            <a:endParaRPr lang="ru-RU" sz="1100" dirty="0">
              <a:solidFill>
                <a:schemeClr val="tx1"/>
              </a:solidFill>
              <a:latin typeface="Segoe Print" panose="02000600000000000000" pitchFamily="2" charset="0"/>
            </a:endParaRPr>
          </a:p>
        </p:txBody>
      </p:sp>
      <p:pic>
        <p:nvPicPr>
          <p:cNvPr id="10" name="РЕГИСТРАТОР ПЕРЕДАЁТ КАРТУ.wav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832.5236"/>
                </p14:media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3313143" y="6947919"/>
            <a:ext cx="216000" cy="216000"/>
          </a:xfrm>
          <a:prstGeom prst="rect">
            <a:avLst/>
          </a:prstGeom>
        </p:spPr>
      </p:pic>
      <p:pic>
        <p:nvPicPr>
          <p:cNvPr id="12" name="ЗАТЕМ СООБЩАЕТ ЗАВЕДУЮЩЕМУ ПЕДИАТРИЧЕСКИМ ОТДЕЛЕНИЕМ. ИЛИ УЧАСТКОВОМУ ВРАЧУ.wav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3">
                  <p14:trim st="380"/>
                </p14:media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3637462" y="6947919"/>
            <a:ext cx="216000" cy="216000"/>
          </a:xfrm>
          <a:prstGeom prst="rect">
            <a:avLst/>
          </a:prstGeom>
        </p:spPr>
      </p:pic>
      <p:pic>
        <p:nvPicPr>
          <p:cNvPr id="21" name="В случае отсутствия эффекта от оказываемой медицинской помощи.wav">
            <a:hlinkClick r:id="" action="ppaction://media"/>
          </p:cNvPr>
          <p:cNvPicPr>
            <a:picLocks noChangeAspect="1"/>
          </p:cNvPicPr>
          <p:nvPr>
            <a:audioFile r:link="rId5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4004714" y="6947919"/>
            <a:ext cx="216000" cy="216000"/>
          </a:xfrm>
          <a:prstGeom prst="rect">
            <a:avLst/>
          </a:prstGeom>
        </p:spPr>
      </p:pic>
      <p:pic>
        <p:nvPicPr>
          <p:cNvPr id="26" name="Действия после оказания неотложной помощи и устранения.wav">
            <a:hlinkClick r:id="" action="ppaction://media"/>
          </p:cNvPr>
          <p:cNvPicPr>
            <a:picLocks noChangeAspect="1"/>
          </p:cNvPicPr>
          <p:nvPr>
            <a:audioFile r:link="rId7"/>
            <p:extLst>
              <p:ext uri="{DAA4B4D4-6D71-4841-9C94-3DE7FCFB9230}">
                <p14:media xmlns:p14="http://schemas.microsoft.com/office/powerpoint/2010/main" r:embed="rId6"/>
              </p:ext>
            </p:extLst>
          </p:nvPr>
        </p:nvPicPr>
        <p:blipFill>
          <a:blip r:embed="rId20"/>
          <a:stretch>
            <a:fillRect/>
          </a:stretch>
        </p:blipFill>
        <p:spPr>
          <a:xfrm>
            <a:off x="4330730" y="6947919"/>
            <a:ext cx="216000" cy="216000"/>
          </a:xfrm>
          <a:prstGeom prst="rect">
            <a:avLst/>
          </a:prstGeom>
        </p:spPr>
      </p:pic>
      <p:pic>
        <p:nvPicPr>
          <p:cNvPr id="27" name="Как вариант Медицинские работники организуют вызов бригады скорой медицинской помощи.wav">
            <a:hlinkClick r:id="" action="ppaction://media"/>
          </p:cNvPr>
          <p:cNvPicPr>
            <a:picLocks noChangeAspect="1"/>
          </p:cNvPicPr>
          <p:nvPr>
            <a:audioFile r:link="rId9"/>
            <p:extLst>
              <p:ext uri="{DAA4B4D4-6D71-4841-9C94-3DE7FCFB9230}">
                <p14:media xmlns:p14="http://schemas.microsoft.com/office/powerpoint/2010/main" r:embed="rId8"/>
              </p:ext>
            </p:extLst>
          </p:nvPr>
        </p:nvPicPr>
        <p:blipFill>
          <a:blip r:embed="rId21"/>
          <a:stretch>
            <a:fillRect/>
          </a:stretch>
        </p:blipFill>
        <p:spPr>
          <a:xfrm>
            <a:off x="4673092" y="6947919"/>
            <a:ext cx="216000" cy="216000"/>
          </a:xfrm>
          <a:prstGeom prst="rect">
            <a:avLst/>
          </a:prstGeom>
        </p:spPr>
      </p:pic>
      <p:pic>
        <p:nvPicPr>
          <p:cNvPr id="29" name="ОКАЗАНИЕ НЕОТЛОЖНОЙ ПОМОЩИ.wav">
            <a:hlinkClick r:id="" action="ppaction://media"/>
          </p:cNvPr>
          <p:cNvPicPr>
            <a:picLocks noChangeAspect="1"/>
          </p:cNvPicPr>
          <p:nvPr>
            <a:audioFile r:link="rId11"/>
            <p:extLst>
              <p:ext uri="{DAA4B4D4-6D71-4841-9C94-3DE7FCFB9230}">
                <p14:media xmlns:p14="http://schemas.microsoft.com/office/powerpoint/2010/main" r:embed="rId10"/>
              </p:ext>
            </p:extLst>
          </p:nvPr>
        </p:nvPicPr>
        <p:blipFill>
          <a:blip r:embed="rId22"/>
          <a:stretch>
            <a:fillRect/>
          </a:stretch>
        </p:blipFill>
        <p:spPr>
          <a:xfrm>
            <a:off x="2571750" y="6947919"/>
            <a:ext cx="216000" cy="216000"/>
          </a:xfrm>
          <a:prstGeom prst="rect">
            <a:avLst/>
          </a:prstGeom>
        </p:spPr>
      </p:pic>
      <p:pic>
        <p:nvPicPr>
          <p:cNvPr id="30" name="В другом случае передаются сведения.wav">
            <a:hlinkClick r:id="" action="ppaction://media"/>
          </p:cNvPr>
          <p:cNvPicPr>
            <a:picLocks noChangeAspect="1"/>
          </p:cNvPicPr>
          <p:nvPr>
            <a:audioFile r:link="rId13"/>
            <p:extLst>
              <p:ext uri="{DAA4B4D4-6D71-4841-9C94-3DE7FCFB9230}">
                <p14:media xmlns:p14="http://schemas.microsoft.com/office/powerpoint/2010/main" r:embed="rId12"/>
              </p:ext>
            </p:extLst>
          </p:nvPr>
        </p:nvPicPr>
        <p:blipFill>
          <a:blip r:embed="rId23"/>
          <a:stretch>
            <a:fillRect/>
          </a:stretch>
        </p:blipFill>
        <p:spPr>
          <a:xfrm>
            <a:off x="4986787" y="6947919"/>
            <a:ext cx="216000" cy="216000"/>
          </a:xfrm>
          <a:prstGeom prst="rect">
            <a:avLst/>
          </a:prstGeom>
        </p:spPr>
      </p:pic>
      <p:pic>
        <p:nvPicPr>
          <p:cNvPr id="28" name="РЕГИСТРАТОР ПЕРЕДАЁТ КАРТУ.wav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995.4648999999999"/>
                </p14:media>
              </p:ext>
            </p:extLst>
          </p:nvPr>
        </p:nvPicPr>
        <p:blipFill>
          <a:blip r:embed="rId24"/>
          <a:stretch>
            <a:fillRect/>
          </a:stretch>
        </p:blipFill>
        <p:spPr>
          <a:xfrm>
            <a:off x="2959050" y="6947919"/>
            <a:ext cx="216000" cy="216000"/>
          </a:xfrm>
          <a:prstGeom prst="rect">
            <a:avLst/>
          </a:prstGeom>
        </p:spPr>
      </p:pic>
      <p:sp>
        <p:nvSpPr>
          <p:cNvPr id="34" name="Развернутая стрелка 33"/>
          <p:cNvSpPr/>
          <p:nvPr/>
        </p:nvSpPr>
        <p:spPr>
          <a:xfrm>
            <a:off x="914400" y="1380826"/>
            <a:ext cx="4495800" cy="1856992"/>
          </a:xfrm>
          <a:prstGeom prst="uturnArrow">
            <a:avLst>
              <a:gd name="adj1" fmla="val 14741"/>
              <a:gd name="adj2" fmla="val 12690"/>
              <a:gd name="adj3" fmla="val 13715"/>
              <a:gd name="adj4" fmla="val 25000"/>
              <a:gd name="adj5" fmla="val 37176"/>
            </a:avLst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Прямоугольник 30">
            <a:hlinkClick r:id="rId25" action="ppaction://hlinksldjump"/>
          </p:cNvPr>
          <p:cNvSpPr/>
          <p:nvPr/>
        </p:nvSpPr>
        <p:spPr>
          <a:xfrm>
            <a:off x="0" y="0"/>
            <a:ext cx="12192000" cy="6857999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342747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98" fill="hold"/>
                                        <p:tgtEl>
                                          <p:spTgt spid="2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198"/>
                            </p:stCondLst>
                            <p:childTnLst>
                              <p:par>
                                <p:cTn id="8" presetID="2" presetClass="entr" presetSubtype="8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 vol="4000" mute="1"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5" name="Звук_кардиомонитора_-_Остановка_сердца_(0-23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" presetID="8" presetClass="emph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animRot by="21600000">
                                      <p:cBhvr>
                                        <p:cTn id="13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698"/>
                            </p:stCondLst>
                            <p:childTnLst>
                              <p:par>
                                <p:cTn id="1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6698"/>
                            </p:stCondLst>
                            <p:childTnLst>
                              <p:par>
                                <p:cTn id="20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10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" dur="50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7698"/>
                            </p:stCondLst>
                            <p:childTnLst>
                              <p:par>
                                <p:cTn id="24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8198"/>
                            </p:stCondLst>
                            <p:childTnLst>
                              <p:par>
                                <p:cTn id="29" presetID="27" presetClass="emph" presetSubtype="0" repeatCount="indefinite" fill="remove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0" dur="250" autoRev="1" fill="remove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31" dur="250" autoRev="1" fill="remove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32" dur="250" autoRev="1" fill="remove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3" dur="250" autoRev="1" fill="remove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8698"/>
                            </p:stCondLst>
                            <p:childTnLst>
                              <p:par>
                                <p:cTn id="3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9698"/>
                            </p:stCondLst>
                            <p:childTnLst>
                              <p:par>
                                <p:cTn id="4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7" dur="860" fill="hold"/>
                                        <p:tgtEl>
                                          <p:spTgt spid="2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0698"/>
                            </p:stCondLst>
                            <p:childTnLst>
                              <p:par>
                                <p:cTn id="49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50" dur="4870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16068"/>
                            </p:stCondLst>
                            <p:childTnLst>
                              <p:par>
                                <p:cTn id="52" presetID="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7068"/>
                            </p:stCondLst>
                            <p:childTnLst>
                              <p:par>
                                <p:cTn id="57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8" dur="50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9" dur="250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7568"/>
                            </p:stCondLst>
                            <p:childTnLst>
                              <p:par>
                                <p:cTn id="61" presetID="1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6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18568"/>
                            </p:stCondLst>
                            <p:childTnLst>
                              <p:par>
                                <p:cTn id="66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19568"/>
                            </p:stCondLst>
                            <p:childTnLst>
                              <p:par>
                                <p:cTn id="72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78" dur="1022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21090"/>
                            </p:stCondLst>
                            <p:childTnLst>
                              <p:par>
                                <p:cTn id="80" presetID="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4" presetID="26" presetClass="emph" presetSubtype="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5" dur="750" tmFilter="0, 0; .2, .5; .8, .5; 1, 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6" dur="375" autoRev="1" fill="hold"/>
                                        <p:tgtEl>
                                          <p:spTgt spid="1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23840"/>
                            </p:stCondLst>
                            <p:childTnLst>
                              <p:par>
                                <p:cTn id="88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1000"/>
                                        <p:tgtEl>
                                          <p:spTgt spid="1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16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16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24840"/>
                            </p:stCondLst>
                            <p:childTnLst>
                              <p:par>
                                <p:cTn id="94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10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25840"/>
                            </p:stCondLst>
                            <p:childTnLst>
                              <p:par>
                                <p:cTn id="100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1" dur="18972" fill="hold"/>
                                        <p:tgtEl>
                                          <p:spTgt spid="2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02" presetID="47" presetClass="entr" presetSubtype="0" fill="hold" grpId="0" nodeType="with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4" dur="1000"/>
                                        <p:tgtEl>
                                          <p:spTgt spid="1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17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17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7" presetID="47" presetClass="entr" presetSubtype="0" fill="hold" grpId="0" nodeType="withEffect">
                                  <p:stCondLst>
                                    <p:cond delay="700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9" dur="10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0" dur="10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10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44812"/>
                            </p:stCondLst>
                            <p:childTnLst>
                              <p:par>
                                <p:cTn id="113" presetID="1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5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1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cmd type="evt" cmd="onstopaudio">
                                      <p:cBhvr>
                                        <p:cTn display="0" masterRel="sameClick">
                                          <p:stCondLst>
                                            <p:cond evt="begin" delay="0">
                                              <p:tn val="113"/>
                                            </p:cond>
                                          </p:stCondLst>
                                        </p:cTn>
                                        <p:tgtEl>
                                          <p:sldTgt/>
                                        </p:tgtEl>
                                      </p:cBhvr>
                                    </p:cmd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>
                            <p:stCondLst>
                              <p:cond delay="47312"/>
                            </p:stCondLst>
                            <p:childTnLst>
                              <p:par>
                                <p:cTn id="118" presetID="42" presetClass="exit" presetSubtype="0" fill="hold" grpId="2" nodeType="after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9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0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3" fill="hold">
                            <p:stCondLst>
                              <p:cond delay="50312"/>
                            </p:stCondLst>
                            <p:childTnLst>
                              <p:par>
                                <p:cTn id="124" presetID="53" presetClass="entr" presetSubtype="16" fill="hold" grpId="0" nodeType="after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9" presetID="1" presetClass="mediacall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0" dur="6493" fill="hold"/>
                                        <p:tgtEl>
                                          <p:spTgt spid="2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1" fill="hold">
                            <p:stCondLst>
                              <p:cond delay="57805"/>
                            </p:stCondLst>
                            <p:childTnLst>
                              <p:par>
                                <p:cTn id="132" presetID="27" presetClass="emph" presetSubtype="0" fill="remove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Clr clrSpc="rgb" dir="cw">
                                      <p:cBhvr override="childStyle">
                                        <p:cTn id="133" dur="250" autoRev="1" fill="remove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34" dur="250" autoRev="1" fill="remove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35" dur="250" autoRev="1" fill="remove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36" dur="250" autoRev="1" fill="remove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7" fill="hold">
                            <p:stCondLst>
                              <p:cond delay="58305"/>
                            </p:stCondLst>
                            <p:childTnLst>
                              <p:par>
                                <p:cTn id="138" presetID="2" presetClass="entr" presetSubtype="8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0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1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2" fill="hold">
                            <p:stCondLst>
                              <p:cond delay="62055"/>
                            </p:stCondLst>
                            <p:childTnLst>
                              <p:par>
                                <p:cTn id="143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4" dur="5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5" dur="25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6" fill="hold">
                            <p:stCondLst>
                              <p:cond delay="62555"/>
                            </p:stCondLst>
                            <p:childTnLst>
                              <p:par>
                                <p:cTn id="147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9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5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1" fill="hold">
                            <p:stCondLst>
                              <p:cond delay="63055"/>
                            </p:stCondLst>
                            <p:childTnLst>
                              <p:par>
                                <p:cTn id="152" presetID="42" presetClass="path" presetSubtype="0" accel="50000" decel="5000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6642 -0.00092 L -4.37614E-7 -4.07407E-6 " pathEditMode="relative" rAng="0" ptsTypes="AA">
                                      <p:cBhvr>
                                        <p:cTn id="153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321" y="4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4" fill="hold">
                            <p:stCondLst>
                              <p:cond delay="65055"/>
                            </p:stCondLst>
                            <p:childTnLst>
                              <p:par>
                                <p:cTn id="155" presetID="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7" dur="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8" dur="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9" fill="hold">
                            <p:stCondLst>
                              <p:cond delay="66305"/>
                            </p:stCondLst>
                            <p:childTnLst>
                              <p:par>
                                <p:cTn id="160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1" dur="500" tmFilter="0, 0; .2, .5; .8, .5; 1, 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62" dur="250" autoRev="1" fill="hold"/>
                                        <p:tgtEl>
                                          <p:spTgt spid="2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3" fill="hold">
                            <p:stCondLst>
                              <p:cond delay="66805"/>
                            </p:stCondLst>
                            <p:childTnLst>
                              <p:par>
                                <p:cTn id="164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6" dur="1000"/>
                                        <p:tgtEl>
                                          <p:spTgt spid="2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7" dur="1000" fill="hold"/>
                                        <p:tgtEl>
                                          <p:spTgt spid="25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8" dur="1000" fill="hold"/>
                                        <p:tgtEl>
                                          <p:spTgt spid="25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9" fill="hold">
                            <p:stCondLst>
                              <p:cond delay="67805"/>
                            </p:stCondLst>
                            <p:childTnLst>
                              <p:par>
                                <p:cTn id="170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2" dur="10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3" dur="1000" fill="hold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4" dur="1000" fill="hold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6" dur="5326" fill="hold"/>
                                        <p:tgtEl>
                                          <p:spTgt spid="2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7" fill="hold">
                            <p:stCondLst>
                              <p:cond delay="73131"/>
                            </p:stCondLst>
                            <p:childTnLst>
                              <p:par>
                                <p:cTn id="178" presetID="12" presetClass="entr" presetSubtype="8" fill="hold" grpId="1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0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8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2" fill="hold">
                            <p:stCondLst>
                              <p:cond delay="75131"/>
                            </p:stCondLst>
                            <p:childTnLst>
                              <p:par>
                                <p:cTn id="183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5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6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7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8" fill="hold">
                            <p:stCondLst>
                              <p:cond delay="76131"/>
                            </p:stCondLst>
                            <p:childTnLst>
                              <p:par>
                                <p:cTn id="189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0" dur="500" tmFilter="0, 0; .2, .5; .8, .5; 1, 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1" dur="250" autoRev="1" fill="hold"/>
                                        <p:tgtEl>
                                          <p:spTgt spid="2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2" fill="hold">
                            <p:stCondLst>
                              <p:cond delay="76631"/>
                            </p:stCondLst>
                            <p:childTnLst>
                              <p:par>
                                <p:cTn id="193" presetID="1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5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19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7" fill="hold">
                            <p:stCondLst>
                              <p:cond delay="77131"/>
                            </p:stCondLst>
                            <p:childTnLst>
                              <p:par>
                                <p:cTn id="198" presetID="42" presetClass="exit" presetSubtype="0" fill="hold" grpId="2" nodeType="after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9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0" dur="1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1" dur="1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3" fill="hold">
                            <p:stCondLst>
                              <p:cond delay="79631"/>
                            </p:stCondLst>
                            <p:childTnLst>
                              <p:par>
                                <p:cTn id="204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6" dur="7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7" dur="7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8" fill="hold">
                            <p:stCondLst>
                              <p:cond delay="80381"/>
                            </p:stCondLst>
                            <p:childTnLst>
                              <p:par>
                                <p:cTn id="209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0" dur="500" tmFilter="0, 0; .2, .5; .8, .5; 1, 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11" dur="250" autoRev="1" fill="hold"/>
                                        <p:tgtEl>
                                          <p:spTgt spid="2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2" fill="hold">
                            <p:stCondLst>
                              <p:cond delay="80881"/>
                            </p:stCondLst>
                            <p:childTnLst>
                              <p:par>
                                <p:cTn id="21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5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19" dur="14053" fill="hold"/>
                                        <p:tgtEl>
                                          <p:spTgt spid="3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0" fill="hold">
                            <p:stCondLst>
                              <p:cond delay="94934"/>
                            </p:stCondLst>
                            <p:childTnLst>
                              <p:par>
                                <p:cTn id="221" presetID="12" presetClass="entr" presetSubtype="8" fill="hold" grpId="1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3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22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5" fill="hold">
                            <p:stCondLst>
                              <p:cond delay="96934"/>
                            </p:stCondLst>
                            <p:childTnLst>
                              <p:par>
                                <p:cTn id="226" presetID="26" presetClass="emph" presetSubtype="0" repeatCount="3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700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227" dur="500" tmFilter="0, 0; .2, .5; .8, .5; 1, 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8" dur="250" autoRev="1" fill="hold"/>
                                        <p:tgtEl>
                                          <p:spTgt spid="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 showWhenStopped="0">
                <p:cTn id="22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audio>
              <p:cMediaNode vol="100000" showWhenStopped="0">
                <p:cTn id="23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  <p:audio>
              <p:cMediaNode vol="100000" showWhenStopped="0">
                <p:cTn id="23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1"/>
                </p:tgtEl>
              </p:cMediaNode>
            </p:audio>
            <p:audio>
              <p:cMediaNode vol="100000" showWhenStopped="0">
                <p:cTn id="23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6"/>
                </p:tgtEl>
              </p:cMediaNode>
            </p:audio>
            <p:audio>
              <p:cMediaNode vol="100000" showWhenStopped="0">
                <p:cTn id="23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7"/>
                </p:tgtEl>
              </p:cMediaNode>
            </p:audio>
            <p:audio>
              <p:cMediaNode vol="100000" showWhenStopped="0">
                <p:cTn id="234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9"/>
                </p:tgtEl>
              </p:cMediaNode>
            </p:audio>
            <p:audio>
              <p:cMediaNode vol="100000" showWhenStopped="0">
                <p:cTn id="23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0"/>
                </p:tgtEl>
              </p:cMediaNode>
            </p:audio>
            <p:audio>
              <p:cMediaNode vol="80000">
                <p:cTn id="23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8"/>
                </p:tgtEl>
              </p:cMediaNode>
            </p:audio>
          </p:childTnLst>
        </p:cTn>
      </p:par>
    </p:tnLst>
    <p:bldLst>
      <p:bldP spid="17" grpId="0" uiExpand="1" build="p" animBg="1"/>
      <p:bldP spid="5" grpId="0" animBg="1"/>
      <p:bldP spid="5" grpId="1" animBg="1"/>
      <p:bldP spid="8" grpId="0" animBg="1"/>
      <p:bldP spid="8" grpId="1" animBg="1"/>
      <p:bldP spid="9" grpId="0" uiExpand="1" build="p" animBg="1"/>
      <p:bldP spid="13" grpId="0" uiExpand="1" build="p" animBg="1"/>
      <p:bldP spid="16" grpId="0" uiExpand="1" build="p" animBg="1"/>
      <p:bldP spid="3" grpId="0" animBg="1"/>
      <p:bldP spid="6" grpId="0" animBg="1"/>
      <p:bldP spid="6" grpId="1" animBg="1"/>
      <p:bldP spid="18" grpId="0" animBg="1"/>
      <p:bldP spid="18" grpId="1" animBg="1"/>
      <p:bldP spid="18" grpId="2" animBg="1"/>
      <p:bldP spid="11" grpId="0" animBg="1"/>
      <p:bldP spid="11" grpId="1" animBg="1"/>
      <p:bldP spid="2" grpId="0" animBg="1"/>
      <p:bldP spid="2" grpId="1" animBg="1"/>
      <p:bldP spid="2" grpId="2" animBg="1"/>
      <p:bldP spid="7" grpId="0" animBg="1"/>
      <p:bldP spid="7" grpId="1" animBg="1"/>
      <p:bldP spid="22" grpId="0" animBg="1"/>
      <p:bldP spid="22" grpId="1" animBg="1"/>
      <p:bldP spid="14" grpId="0" animBg="1"/>
      <p:bldP spid="24" grpId="0" animBg="1"/>
      <p:bldP spid="24" grpId="1" animBg="1"/>
      <p:bldP spid="23" grpId="0" animBg="1"/>
      <p:bldP spid="23" grpId="1" animBg="1"/>
      <p:bldP spid="20" grpId="0" animBg="1"/>
      <p:bldP spid="20" grpId="1" animBg="1"/>
      <p:bldP spid="20" grpId="2" animBg="1"/>
      <p:bldP spid="15" grpId="0" animBg="1"/>
      <p:bldP spid="25" grpId="0" uiExpand="1" build="p" animBg="1"/>
      <p:bldP spid="19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TextBox 32"/>
          <p:cNvSpPr txBox="1"/>
          <p:nvPr/>
        </p:nvSpPr>
        <p:spPr>
          <a:xfrm>
            <a:off x="0" y="6488668"/>
            <a:ext cx="25717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ru-RU" sz="1200" dirty="0" err="1" smtClean="0"/>
              <a:t>БУЗ</a:t>
            </a:r>
            <a:r>
              <a:rPr lang="ru-RU" sz="1200" dirty="0" smtClean="0"/>
              <a:t> УР «</a:t>
            </a:r>
            <a:r>
              <a:rPr lang="ru-RU" sz="1200" dirty="0" err="1" smtClean="0"/>
              <a:t>ДГКП</a:t>
            </a:r>
            <a:r>
              <a:rPr lang="ru-RU" sz="1200" dirty="0" smtClean="0"/>
              <a:t> №2 </a:t>
            </a:r>
            <a:r>
              <a:rPr lang="ru-RU" sz="1200" dirty="0" err="1" smtClean="0"/>
              <a:t>МЗ</a:t>
            </a:r>
            <a:r>
              <a:rPr lang="ru-RU" sz="1200" dirty="0" smtClean="0"/>
              <a:t> УР» 2018 г.</a:t>
            </a:r>
            <a:endParaRPr lang="ru-RU" sz="1200" dirty="0"/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7091142" y="4258545"/>
            <a:ext cx="1906438" cy="2227980"/>
          </a:xfrm>
          <a:prstGeom prst="roundRect">
            <a:avLst/>
          </a:prstGeom>
          <a:gradFill>
            <a:gsLst>
              <a:gs pos="0">
                <a:srgbClr val="92D050"/>
              </a:gs>
              <a:gs pos="50000">
                <a:srgbClr val="92D050"/>
              </a:gs>
              <a:gs pos="100000">
                <a:srgbClr val="0070C0"/>
              </a:gs>
            </a:gsLst>
            <a:lin ang="0" scaled="1"/>
          </a:gradFill>
          <a:ln>
            <a:noFill/>
          </a:ln>
          <a:effectLst>
            <a:outerShdw blurRad="184150" dist="241300" dir="11520000" sx="110000" sy="110000" algn="ctr">
              <a:srgbClr val="000000">
                <a:alpha val="18000"/>
              </a:srgbClr>
            </a:outerShdw>
          </a:effectLst>
          <a:scene3d>
            <a:camera prst="perspectiveFront" fov="5100000">
              <a:rot lat="0" lon="2100000" rev="0"/>
            </a:camera>
            <a:lightRig rig="flood" dir="t">
              <a:rot lat="0" lon="0" rev="13800000"/>
            </a:lightRig>
          </a:scene3d>
          <a:sp3d extrusionH="107950" prstMaterial="plastic">
            <a:bevelT w="82550" h="63500" prst="divot"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ru-RU" sz="2000" dirty="0">
                <a:latin typeface="Impact" panose="020B0806030902050204" pitchFamily="34" charset="0"/>
              </a:rPr>
              <a:t>КАБИНЕТЫ УЧАСТКОВЫХ ВРАЧЕЙ ПЕДИАТРОВ</a:t>
            </a:r>
          </a:p>
        </p:txBody>
      </p:sp>
      <p:sp>
        <p:nvSpPr>
          <p:cNvPr id="29" name="Стрелка вправо 28"/>
          <p:cNvSpPr/>
          <p:nvPr/>
        </p:nvSpPr>
        <p:spPr>
          <a:xfrm rot="2700000">
            <a:off x="4674925" y="3832712"/>
            <a:ext cx="2915058" cy="552090"/>
          </a:xfrm>
          <a:prstGeom prst="rightArrow">
            <a:avLst/>
          </a:prstGeom>
          <a:solidFill>
            <a:srgbClr val="92D050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Стрелка вправо 29"/>
          <p:cNvSpPr/>
          <p:nvPr/>
        </p:nvSpPr>
        <p:spPr>
          <a:xfrm rot="19056200">
            <a:off x="4865862" y="3832562"/>
            <a:ext cx="2579439" cy="552090"/>
          </a:xfrm>
          <a:prstGeom prst="rightArrow">
            <a:avLst/>
          </a:prstGeom>
          <a:solidFill>
            <a:srgbClr val="92D050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7036318" y="291066"/>
            <a:ext cx="1897814" cy="3450702"/>
          </a:xfrm>
          <a:prstGeom prst="roundRect">
            <a:avLst/>
          </a:prstGeom>
          <a:gradFill>
            <a:gsLst>
              <a:gs pos="0">
                <a:srgbClr val="92D050"/>
              </a:gs>
              <a:gs pos="50000">
                <a:srgbClr val="92D050"/>
              </a:gs>
              <a:gs pos="100000">
                <a:srgbClr val="0070C0"/>
              </a:gs>
            </a:gsLst>
            <a:lin ang="0" scaled="1"/>
          </a:gradFill>
          <a:ln>
            <a:noFill/>
          </a:ln>
          <a:effectLst>
            <a:outerShdw blurRad="184150" dist="241300" dir="11520000" sx="110000" sy="110000" algn="ctr">
              <a:srgbClr val="000000">
                <a:alpha val="18000"/>
              </a:srgbClr>
            </a:outerShdw>
          </a:effectLst>
          <a:scene3d>
            <a:camera prst="perspectiveFront" fov="5100000">
              <a:rot lat="0" lon="2100000" rev="0"/>
            </a:camera>
            <a:lightRig rig="flood" dir="t">
              <a:rot lat="0" lon="0" rev="13800000"/>
            </a:lightRig>
          </a:scene3d>
          <a:sp3d extrusionH="107950" prstMaterial="plastic">
            <a:bevelT w="82550" h="63500" prst="divot"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ru-RU" sz="2000" dirty="0" smtClean="0">
                <a:latin typeface="Impact" panose="020B0806030902050204" pitchFamily="34" charset="0"/>
              </a:rPr>
              <a:t>КАБИНЕТ УЗКОГО СПЕЦИАЛИСТА</a:t>
            </a:r>
            <a:endParaRPr lang="ru-RU" sz="2000" dirty="0">
              <a:latin typeface="Impact" panose="020B0806030902050204" pitchFamily="34" charset="0"/>
            </a:endParaRPr>
          </a:p>
        </p:txBody>
      </p:sp>
      <p:sp>
        <p:nvSpPr>
          <p:cNvPr id="19" name="Стрелка вправо 18"/>
          <p:cNvSpPr/>
          <p:nvPr/>
        </p:nvSpPr>
        <p:spPr>
          <a:xfrm>
            <a:off x="6478897" y="5520907"/>
            <a:ext cx="612245" cy="552090"/>
          </a:xfrm>
          <a:prstGeom prst="rightArrow">
            <a:avLst/>
          </a:prstGeom>
          <a:solidFill>
            <a:srgbClr val="92D050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трелка вправо 14"/>
          <p:cNvSpPr/>
          <p:nvPr/>
        </p:nvSpPr>
        <p:spPr>
          <a:xfrm>
            <a:off x="6330172" y="1949831"/>
            <a:ext cx="612245" cy="552090"/>
          </a:xfrm>
          <a:prstGeom prst="rightArrow">
            <a:avLst/>
          </a:prstGeom>
          <a:solidFill>
            <a:srgbClr val="92D050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трелка вправо 11"/>
          <p:cNvSpPr/>
          <p:nvPr/>
        </p:nvSpPr>
        <p:spPr>
          <a:xfrm>
            <a:off x="3976539" y="1998761"/>
            <a:ext cx="395437" cy="552090"/>
          </a:xfrm>
          <a:prstGeom prst="rightArrow">
            <a:avLst/>
          </a:prstGeom>
          <a:solidFill>
            <a:srgbClr val="FFC000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3384946" y="291066"/>
            <a:ext cx="483079" cy="3967480"/>
          </a:xfrm>
          <a:prstGeom prst="roundRect">
            <a:avLst/>
          </a:prstGeom>
          <a:gradFill>
            <a:gsLst>
              <a:gs pos="0">
                <a:srgbClr val="FF0000"/>
              </a:gs>
              <a:gs pos="50000">
                <a:srgbClr val="FFC000"/>
              </a:gs>
              <a:gs pos="100000">
                <a:srgbClr val="FFC000"/>
              </a:gs>
            </a:gsLst>
            <a:lin ang="0" scaled="0"/>
          </a:gra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ХОЛЛ</a:t>
            </a:r>
            <a:endParaRPr lang="ru-RU" dirty="0"/>
          </a:p>
        </p:txBody>
      </p:sp>
      <p:sp>
        <p:nvSpPr>
          <p:cNvPr id="10" name="Стрелка вправо 9"/>
          <p:cNvSpPr/>
          <p:nvPr/>
        </p:nvSpPr>
        <p:spPr>
          <a:xfrm>
            <a:off x="2910192" y="3706455"/>
            <a:ext cx="433083" cy="552090"/>
          </a:xfrm>
          <a:prstGeom prst="rightArrow">
            <a:avLst/>
          </a:prstGeom>
          <a:solidFill>
            <a:srgbClr val="FF0000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2324260" y="1774137"/>
            <a:ext cx="483079" cy="2484408"/>
          </a:xfrm>
          <a:prstGeom prst="roundRect">
            <a:avLst/>
          </a:prstGeom>
          <a:gradFill>
            <a:gsLst>
              <a:gs pos="0">
                <a:schemeClr val="accent1"/>
              </a:gs>
              <a:gs pos="50000">
                <a:schemeClr val="accent1"/>
              </a:gs>
              <a:gs pos="100000">
                <a:srgbClr val="FF0000"/>
              </a:gs>
            </a:gsLst>
            <a:lin ang="0" scaled="0"/>
          </a:gra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ГАРДЕРОБ</a:t>
            </a:r>
            <a:endParaRPr lang="ru-RU" dirty="0"/>
          </a:p>
        </p:txBody>
      </p:sp>
      <p:sp>
        <p:nvSpPr>
          <p:cNvPr id="8" name="Стрелка вправо 7"/>
          <p:cNvSpPr/>
          <p:nvPr/>
        </p:nvSpPr>
        <p:spPr>
          <a:xfrm>
            <a:off x="1515588" y="3706455"/>
            <a:ext cx="718655" cy="552090"/>
          </a:xfrm>
          <a:prstGeom prst="rightArrow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419548" y="291066"/>
            <a:ext cx="2560320" cy="1323191"/>
          </a:xfrm>
          <a:prstGeom prst="roundRect">
            <a:avLst/>
          </a:prstGeom>
          <a:ln>
            <a:noFill/>
          </a:ln>
          <a:effectLst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Front" fov="3300000">
              <a:rot lat="486000" lon="19530000" rev="174000"/>
            </a:camera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ПРОВЕДЕНИЕ</a:t>
            </a:r>
          </a:p>
          <a:p>
            <a:pPr algn="ctr"/>
            <a:r>
              <a:rPr lang="ru-RU" b="1" dirty="0" smtClean="0"/>
              <a:t>ОБСЛЕДОВАНИЙ/</a:t>
            </a:r>
          </a:p>
          <a:p>
            <a:pPr algn="ctr"/>
            <a:r>
              <a:rPr lang="ru-RU" b="1" dirty="0" smtClean="0"/>
              <a:t>СДАЧА АНАЛИЗОВ</a:t>
            </a:r>
            <a:endParaRPr lang="ru-RU" b="1" dirty="0"/>
          </a:p>
        </p:txBody>
      </p:sp>
      <p:pic>
        <p:nvPicPr>
          <p:cNvPr id="4" name="ПРОВЕДЕНИЕ ОБСЛЕДОВАНИЙ, СДАЧА АНАЛИЗОВ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2531043" y="6858000"/>
            <a:ext cx="216000" cy="21600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264" y="3706455"/>
            <a:ext cx="1491437" cy="1314119"/>
          </a:xfrm>
          <a:prstGeom prst="rect">
            <a:avLst/>
          </a:prstGeom>
          <a:ln>
            <a:noFill/>
          </a:ln>
          <a:effectLst>
            <a:outerShdw blurRad="184150" dist="241300" dir="11520000" sx="110000" sy="110000" algn="ctr">
              <a:srgbClr val="000000">
                <a:alpha val="18000"/>
              </a:srgbClr>
            </a:outerShdw>
          </a:effectLst>
          <a:scene3d>
            <a:camera prst="perspectiveFront" fov="5100000">
              <a:rot lat="0" lon="19800000" rev="0"/>
            </a:camera>
            <a:lightRig rig="flood" dir="t">
              <a:rot lat="0" lon="0" rev="13800000"/>
            </a:lightRig>
          </a:scene3d>
          <a:sp3d extrusionH="107950" prstMaterial="plastic">
            <a:bevelT w="82550" h="63500" prst="divot"/>
            <a:bevelB/>
          </a:sp3d>
        </p:spPr>
      </p:pic>
      <p:sp>
        <p:nvSpPr>
          <p:cNvPr id="5" name="Скругленная прямоугольная выноска 4"/>
          <p:cNvSpPr/>
          <p:nvPr/>
        </p:nvSpPr>
        <p:spPr>
          <a:xfrm>
            <a:off x="111061" y="2001328"/>
            <a:ext cx="2123182" cy="1414732"/>
          </a:xfrm>
          <a:prstGeom prst="wedgeRoundRectCallou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/>
              <a:t>ЗАПИСЬ НА ПРИЁМ ЧЕРЕЗ: 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ru-RU" sz="1400" dirty="0" smtClean="0"/>
              <a:t>ИНТЕРНЕТ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ru-RU" sz="1400" dirty="0" smtClean="0"/>
              <a:t>ПО ТЕЛЕФОНУ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ru-RU" sz="1400" dirty="0" smtClean="0"/>
              <a:t>ИНФОМАТ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ru-RU" sz="1400" dirty="0" smtClean="0"/>
              <a:t>РЕГИСТРАТУРУ</a:t>
            </a:r>
            <a:endParaRPr lang="ru-RU" sz="1400" dirty="0"/>
          </a:p>
        </p:txBody>
      </p:sp>
      <p:pic>
        <p:nvPicPr>
          <p:cNvPr id="6" name="ЗАПИСЬ НА ПРИЁМ В НАШУ ПОЛИКЛИНИКУ МОЖНО ОСУЩЕСТВИТЬ ЧЕРЕЗ.wav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2871868" y="6859069"/>
            <a:ext cx="216000" cy="216000"/>
          </a:xfrm>
          <a:prstGeom prst="rect">
            <a:avLst/>
          </a:prstGeom>
        </p:spPr>
      </p:pic>
      <p:sp>
        <p:nvSpPr>
          <p:cNvPr id="13" name="Скругленный прямоугольник 12"/>
          <p:cNvSpPr/>
          <p:nvPr/>
        </p:nvSpPr>
        <p:spPr>
          <a:xfrm>
            <a:off x="4174257" y="1568817"/>
            <a:ext cx="1958196" cy="1314119"/>
          </a:xfrm>
          <a:prstGeom prst="roundRect">
            <a:avLst/>
          </a:prstGeom>
          <a:gradFill>
            <a:gsLst>
              <a:gs pos="0">
                <a:srgbClr val="FFC000"/>
              </a:gs>
              <a:gs pos="50000">
                <a:srgbClr val="FFFF00"/>
              </a:gs>
              <a:gs pos="100000">
                <a:srgbClr val="92D050"/>
              </a:gs>
            </a:gsLst>
            <a:lin ang="0" scaled="1"/>
          </a:gradFill>
          <a:ln>
            <a:noFill/>
          </a:ln>
          <a:effectLst>
            <a:outerShdw blurRad="184150" dist="241300" dir="11520000" sx="110000" sy="110000" algn="ctr">
              <a:srgbClr val="000000">
                <a:alpha val="18000"/>
              </a:srgbClr>
            </a:outerShdw>
          </a:effectLst>
          <a:scene3d>
            <a:camera prst="perspectiveFront" fov="5100000">
              <a:rot lat="0" lon="2100000" rev="0"/>
            </a:camera>
            <a:lightRig rig="flood" dir="t">
              <a:rot lat="0" lon="0" rev="13800000"/>
            </a:lightRig>
          </a:scene3d>
          <a:sp3d extrusionH="107950" prstMaterial="plastic">
            <a:bevelT w="82550" h="63500" prst="divot"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latin typeface="Impact" panose="020B0806030902050204" pitchFamily="34" charset="0"/>
              </a:rPr>
              <a:t>РЕГИСТРАТУРА, ИНФОМАТ</a:t>
            </a:r>
            <a:endParaRPr lang="ru-RU" sz="2000" dirty="0">
              <a:latin typeface="Impact" panose="020B0806030902050204" pitchFamily="34" charset="0"/>
            </a:endParaRPr>
          </a:p>
        </p:txBody>
      </p:sp>
      <p:sp>
        <p:nvSpPr>
          <p:cNvPr id="16" name="Стрелка углом вверх 15"/>
          <p:cNvSpPr/>
          <p:nvPr/>
        </p:nvSpPr>
        <p:spPr>
          <a:xfrm rot="5400000">
            <a:off x="2065215" y="3990525"/>
            <a:ext cx="931656" cy="3681865"/>
          </a:xfrm>
          <a:prstGeom prst="bentUpArrow">
            <a:avLst>
              <a:gd name="adj1" fmla="val 31502"/>
              <a:gd name="adj2" fmla="val 31114"/>
              <a:gd name="adj3" fmla="val 25000"/>
            </a:avLst>
          </a:prstGeom>
          <a:gradFill>
            <a:gsLst>
              <a:gs pos="0">
                <a:schemeClr val="accent1"/>
              </a:gs>
              <a:gs pos="50000">
                <a:srgbClr val="FF0000"/>
              </a:gs>
              <a:gs pos="100000">
                <a:srgbClr val="FFC000"/>
              </a:gs>
            </a:gsLst>
            <a:lin ang="16200000" scaled="0"/>
          </a:gra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4371976" y="5296619"/>
            <a:ext cx="1958196" cy="1000667"/>
          </a:xfrm>
          <a:prstGeom prst="roundRect">
            <a:avLst/>
          </a:prstGeom>
          <a:gradFill>
            <a:gsLst>
              <a:gs pos="0">
                <a:srgbClr val="FFC000"/>
              </a:gs>
              <a:gs pos="50000">
                <a:srgbClr val="FFFF00"/>
              </a:gs>
              <a:gs pos="100000">
                <a:srgbClr val="92D050"/>
              </a:gs>
            </a:gsLst>
            <a:lin ang="0" scaled="1"/>
          </a:gradFill>
          <a:ln>
            <a:noFill/>
          </a:ln>
          <a:effectLst>
            <a:outerShdw blurRad="184150" dist="241300" dir="11520000" sx="110000" sy="110000" algn="ctr">
              <a:srgbClr val="000000">
                <a:alpha val="18000"/>
              </a:srgbClr>
            </a:outerShdw>
          </a:effectLst>
          <a:scene3d>
            <a:camera prst="perspectiveFront" fov="5100000">
              <a:rot lat="0" lon="2100000" rev="0"/>
            </a:camera>
            <a:lightRig rig="flood" dir="t">
              <a:rot lat="0" lon="0" rev="13800000"/>
            </a:lightRig>
          </a:scene3d>
          <a:sp3d extrusionH="107950" prstMaterial="plastic">
            <a:bevelT w="82550" h="63500" prst="divot"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latin typeface="Impact" panose="020B0806030902050204" pitchFamily="34" charset="0"/>
              </a:rPr>
              <a:t>ПО ТЕЛЕФОНУ ИЛИ ИНТЕРНЕТУ</a:t>
            </a:r>
          </a:p>
        </p:txBody>
      </p:sp>
      <p:sp>
        <p:nvSpPr>
          <p:cNvPr id="7" name="Правая фигурная скобка 6"/>
          <p:cNvSpPr/>
          <p:nvPr/>
        </p:nvSpPr>
        <p:spPr>
          <a:xfrm>
            <a:off x="9566694" y="291066"/>
            <a:ext cx="362310" cy="6195459"/>
          </a:xfrm>
          <a:prstGeom prst="rightBrace">
            <a:avLst>
              <a:gd name="adj1" fmla="val 22619"/>
              <a:gd name="adj2" fmla="val 50000"/>
            </a:avLst>
          </a:prstGeom>
          <a:ln w="38100">
            <a:solidFill>
              <a:srgbClr val="0070C0"/>
            </a:solidFill>
            <a:round/>
            <a:headEnd type="oval"/>
            <a:tailEnd type="oval"/>
          </a:ln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АНАЛИЗЫ и ОБСЛЕДОВАНИЯ</a:t>
            </a:r>
            <a:endParaRPr lang="ru-RU" dirty="0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9929004" y="291066"/>
            <a:ext cx="2053088" cy="572247"/>
          </a:xfrm>
          <a:prstGeom prst="roundRect">
            <a:avLst/>
          </a:prstGeom>
          <a:gradFill>
            <a:gsLst>
              <a:gs pos="0">
                <a:srgbClr val="0070C0"/>
              </a:gs>
              <a:gs pos="50000">
                <a:srgbClr val="0070C0"/>
              </a:gs>
              <a:gs pos="100000">
                <a:srgbClr val="7030A0"/>
              </a:gs>
            </a:gsLst>
            <a:lin ang="0" scaled="1"/>
          </a:gradFill>
          <a:ln>
            <a:noFill/>
          </a:ln>
          <a:effectLst>
            <a:outerShdw blurRad="184150" dist="241300" dir="11520000" sx="110000" sy="110000" algn="ctr">
              <a:srgbClr val="000000">
                <a:alpha val="18000"/>
              </a:srgbClr>
            </a:outerShdw>
          </a:effectLst>
          <a:scene3d>
            <a:camera prst="perspectiveFront" fov="5100000">
              <a:rot lat="0" lon="2100000" rev="0"/>
            </a:camera>
            <a:lightRig rig="flood" dir="t">
              <a:rot lat="0" lon="0" rev="13800000"/>
            </a:lightRig>
          </a:scene3d>
          <a:sp3d extrusionH="107950" prstMaterial="plastic">
            <a:bevelT w="82550" h="63500" prst="divot"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ru-RU" sz="2000" dirty="0" smtClean="0">
                <a:latin typeface="Impact" panose="020B0806030902050204" pitchFamily="34" charset="0"/>
              </a:rPr>
              <a:t>КРОВИ</a:t>
            </a:r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9929004" y="1129920"/>
            <a:ext cx="2053088" cy="572247"/>
          </a:xfrm>
          <a:prstGeom prst="roundRect">
            <a:avLst/>
          </a:prstGeom>
          <a:gradFill>
            <a:gsLst>
              <a:gs pos="0">
                <a:srgbClr val="0070C0"/>
              </a:gs>
              <a:gs pos="50000">
                <a:srgbClr val="0070C0"/>
              </a:gs>
              <a:gs pos="100000">
                <a:srgbClr val="7030A0"/>
              </a:gs>
            </a:gsLst>
            <a:lin ang="0" scaled="1"/>
          </a:gradFill>
          <a:ln>
            <a:noFill/>
          </a:ln>
          <a:effectLst>
            <a:outerShdw blurRad="184150" dist="241300" dir="11520000" sx="110000" sy="110000" algn="ctr">
              <a:srgbClr val="000000">
                <a:alpha val="18000"/>
              </a:srgbClr>
            </a:outerShdw>
          </a:effectLst>
          <a:scene3d>
            <a:camera prst="perspectiveFront" fov="5100000">
              <a:rot lat="0" lon="2100000" rev="0"/>
            </a:camera>
            <a:lightRig rig="flood" dir="t">
              <a:rot lat="0" lon="0" rev="13800000"/>
            </a:lightRig>
          </a:scene3d>
          <a:sp3d extrusionH="107950" prstMaterial="plastic">
            <a:bevelT w="82550" h="63500" prst="divot"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ru-RU" sz="2000" dirty="0" smtClean="0">
                <a:latin typeface="Impact" panose="020B0806030902050204" pitchFamily="34" charset="0"/>
              </a:rPr>
              <a:t>МОЧИ</a:t>
            </a:r>
          </a:p>
        </p:txBody>
      </p:sp>
      <p:sp>
        <p:nvSpPr>
          <p:cNvPr id="23" name="Скругленный прямоугольник 22"/>
          <p:cNvSpPr/>
          <p:nvPr/>
        </p:nvSpPr>
        <p:spPr>
          <a:xfrm>
            <a:off x="9929004" y="1929674"/>
            <a:ext cx="2053088" cy="572247"/>
          </a:xfrm>
          <a:prstGeom prst="roundRect">
            <a:avLst/>
          </a:prstGeom>
          <a:gradFill>
            <a:gsLst>
              <a:gs pos="0">
                <a:srgbClr val="0070C0"/>
              </a:gs>
              <a:gs pos="50000">
                <a:srgbClr val="0070C0"/>
              </a:gs>
              <a:gs pos="100000">
                <a:srgbClr val="7030A0"/>
              </a:gs>
            </a:gsLst>
            <a:lin ang="0" scaled="1"/>
          </a:gradFill>
          <a:ln>
            <a:noFill/>
          </a:ln>
          <a:effectLst>
            <a:outerShdw blurRad="184150" dist="241300" dir="11520000" sx="110000" sy="110000" algn="ctr">
              <a:srgbClr val="000000">
                <a:alpha val="18000"/>
              </a:srgbClr>
            </a:outerShdw>
          </a:effectLst>
          <a:scene3d>
            <a:camera prst="perspectiveFront" fov="5100000">
              <a:rot lat="0" lon="2100000" rev="0"/>
            </a:camera>
            <a:lightRig rig="flood" dir="t">
              <a:rot lat="0" lon="0" rev="13800000"/>
            </a:lightRig>
          </a:scene3d>
          <a:sp3d extrusionH="107950" prstMaterial="plastic">
            <a:bevelT w="82550" h="63500" prst="divot"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ru-RU" sz="2000" dirty="0" smtClean="0">
                <a:latin typeface="Impact" panose="020B0806030902050204" pitchFamily="34" charset="0"/>
              </a:rPr>
              <a:t>КАЛА</a:t>
            </a:r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9929004" y="2730217"/>
            <a:ext cx="2053088" cy="572247"/>
          </a:xfrm>
          <a:prstGeom prst="roundRect">
            <a:avLst/>
          </a:prstGeom>
          <a:gradFill>
            <a:gsLst>
              <a:gs pos="0">
                <a:srgbClr val="0070C0"/>
              </a:gs>
              <a:gs pos="50000">
                <a:srgbClr val="0070C0"/>
              </a:gs>
              <a:gs pos="100000">
                <a:srgbClr val="7030A0"/>
              </a:gs>
            </a:gsLst>
            <a:lin ang="0" scaled="1"/>
          </a:gradFill>
          <a:ln>
            <a:noFill/>
          </a:ln>
          <a:effectLst>
            <a:outerShdw blurRad="184150" dist="241300" dir="11520000" sx="110000" sy="110000" algn="ctr">
              <a:srgbClr val="000000">
                <a:alpha val="18000"/>
              </a:srgbClr>
            </a:outerShdw>
          </a:effectLst>
          <a:scene3d>
            <a:camera prst="perspectiveFront" fov="5100000">
              <a:rot lat="0" lon="2100000" rev="0"/>
            </a:camera>
            <a:lightRig rig="flood" dir="t">
              <a:rot lat="0" lon="0" rev="13800000"/>
            </a:lightRig>
          </a:scene3d>
          <a:sp3d extrusionH="107950" prstMaterial="plastic">
            <a:bevelT w="82550" h="63500" prst="divot"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latin typeface="Impact" panose="020B0806030902050204" pitchFamily="34" charset="0"/>
              </a:rPr>
              <a:t>КРОВЬ НА БИОХИМИЮ</a:t>
            </a:r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929004" y="3558668"/>
            <a:ext cx="2053088" cy="572247"/>
          </a:xfrm>
          <a:prstGeom prst="roundRect">
            <a:avLst/>
          </a:prstGeom>
          <a:gradFill>
            <a:gsLst>
              <a:gs pos="0">
                <a:srgbClr val="0070C0"/>
              </a:gs>
              <a:gs pos="50000">
                <a:srgbClr val="0070C0"/>
              </a:gs>
              <a:gs pos="100000">
                <a:srgbClr val="7030A0"/>
              </a:gs>
            </a:gsLst>
            <a:lin ang="0" scaled="1"/>
          </a:gradFill>
          <a:ln>
            <a:noFill/>
          </a:ln>
          <a:effectLst>
            <a:outerShdw blurRad="184150" dist="241300" dir="11520000" sx="110000" sy="110000" algn="ctr">
              <a:srgbClr val="000000">
                <a:alpha val="18000"/>
              </a:srgbClr>
            </a:outerShdw>
          </a:effectLst>
          <a:scene3d>
            <a:camera prst="perspectiveFront" fov="5100000">
              <a:rot lat="0" lon="2100000" rev="0"/>
            </a:camera>
            <a:lightRig rig="flood" dir="t">
              <a:rot lat="0" lon="0" rev="13800000"/>
            </a:lightRig>
          </a:scene3d>
          <a:sp3d extrusionH="107950" prstMaterial="plastic">
            <a:bevelT w="82550" h="63500" prst="divot"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ru-RU" sz="2000" dirty="0">
                <a:latin typeface="Impact" panose="020B0806030902050204" pitchFamily="34" charset="0"/>
              </a:rPr>
              <a:t>УЗИ</a:t>
            </a:r>
          </a:p>
        </p:txBody>
      </p:sp>
      <p:sp>
        <p:nvSpPr>
          <p:cNvPr id="26" name="Скругленный прямоугольник 25"/>
          <p:cNvSpPr/>
          <p:nvPr/>
        </p:nvSpPr>
        <p:spPr>
          <a:xfrm>
            <a:off x="9929004" y="4354708"/>
            <a:ext cx="2053088" cy="572247"/>
          </a:xfrm>
          <a:prstGeom prst="roundRect">
            <a:avLst/>
          </a:prstGeom>
          <a:gradFill>
            <a:gsLst>
              <a:gs pos="0">
                <a:srgbClr val="0070C0"/>
              </a:gs>
              <a:gs pos="50000">
                <a:srgbClr val="0070C0"/>
              </a:gs>
              <a:gs pos="100000">
                <a:srgbClr val="7030A0"/>
              </a:gs>
            </a:gsLst>
            <a:lin ang="0" scaled="1"/>
          </a:gradFill>
          <a:ln>
            <a:noFill/>
          </a:ln>
          <a:effectLst>
            <a:outerShdw blurRad="184150" dist="241300" dir="11520000" sx="110000" sy="110000" algn="ctr">
              <a:srgbClr val="000000">
                <a:alpha val="18000"/>
              </a:srgbClr>
            </a:outerShdw>
          </a:effectLst>
          <a:scene3d>
            <a:camera prst="perspectiveFront" fov="5100000">
              <a:rot lat="0" lon="2100000" rev="0"/>
            </a:camera>
            <a:lightRig rig="flood" dir="t">
              <a:rot lat="0" lon="0" rev="13800000"/>
            </a:lightRig>
          </a:scene3d>
          <a:sp3d extrusionH="107950" prstMaterial="plastic">
            <a:bevelT w="82550" h="63500" prst="divot"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ru-RU" sz="2000" dirty="0" smtClean="0">
                <a:latin typeface="Impact" panose="020B0806030902050204" pitchFamily="34" charset="0"/>
              </a:rPr>
              <a:t>РЕНТГЕН</a:t>
            </a:r>
          </a:p>
        </p:txBody>
      </p:sp>
      <p:sp>
        <p:nvSpPr>
          <p:cNvPr id="27" name="Скругленный прямоугольник 26"/>
          <p:cNvSpPr/>
          <p:nvPr/>
        </p:nvSpPr>
        <p:spPr>
          <a:xfrm>
            <a:off x="9929004" y="5158465"/>
            <a:ext cx="2053088" cy="572247"/>
          </a:xfrm>
          <a:prstGeom prst="roundRect">
            <a:avLst/>
          </a:prstGeom>
          <a:gradFill>
            <a:gsLst>
              <a:gs pos="0">
                <a:srgbClr val="0070C0"/>
              </a:gs>
              <a:gs pos="50000">
                <a:srgbClr val="0070C0"/>
              </a:gs>
              <a:gs pos="100000">
                <a:srgbClr val="7030A0"/>
              </a:gs>
            </a:gsLst>
            <a:lin ang="0" scaled="1"/>
          </a:gradFill>
          <a:ln>
            <a:noFill/>
          </a:ln>
          <a:effectLst>
            <a:outerShdw blurRad="184150" dist="241300" dir="11520000" sx="110000" sy="110000" algn="ctr">
              <a:srgbClr val="000000">
                <a:alpha val="18000"/>
              </a:srgbClr>
            </a:outerShdw>
          </a:effectLst>
          <a:scene3d>
            <a:camera prst="perspectiveFront" fov="5100000">
              <a:rot lat="0" lon="2100000" rev="0"/>
            </a:camera>
            <a:lightRig rig="flood" dir="t">
              <a:rot lat="0" lon="0" rev="13800000"/>
            </a:lightRig>
          </a:scene3d>
          <a:sp3d extrusionH="107950" prstMaterial="plastic">
            <a:bevelT w="82550" h="63500" prst="divot"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ru-RU" sz="2000" dirty="0" smtClean="0">
                <a:latin typeface="Impact" panose="020B0806030902050204" pitchFamily="34" charset="0"/>
              </a:rPr>
              <a:t>ФГС</a:t>
            </a:r>
          </a:p>
        </p:txBody>
      </p:sp>
      <p:sp>
        <p:nvSpPr>
          <p:cNvPr id="31" name="Скругленный прямоугольник 30"/>
          <p:cNvSpPr/>
          <p:nvPr/>
        </p:nvSpPr>
        <p:spPr>
          <a:xfrm>
            <a:off x="9929004" y="5996760"/>
            <a:ext cx="2053088" cy="572247"/>
          </a:xfrm>
          <a:prstGeom prst="roundRect">
            <a:avLst/>
          </a:prstGeom>
          <a:gradFill>
            <a:gsLst>
              <a:gs pos="0">
                <a:srgbClr val="0070C0"/>
              </a:gs>
              <a:gs pos="50000">
                <a:srgbClr val="0070C0"/>
              </a:gs>
              <a:gs pos="100000">
                <a:srgbClr val="7030A0"/>
              </a:gs>
            </a:gsLst>
            <a:lin ang="0" scaled="1"/>
          </a:gradFill>
          <a:ln>
            <a:noFill/>
          </a:ln>
          <a:effectLst>
            <a:outerShdw blurRad="184150" dist="241300" dir="11520000" sx="110000" sy="110000" algn="ctr">
              <a:srgbClr val="000000">
                <a:alpha val="18000"/>
              </a:srgbClr>
            </a:outerShdw>
          </a:effectLst>
          <a:scene3d>
            <a:camera prst="perspectiveFront" fov="5100000">
              <a:rot lat="0" lon="2100000" rev="0"/>
            </a:camera>
            <a:lightRig rig="flood" dir="t">
              <a:rot lat="0" lon="0" rev="13800000"/>
            </a:lightRig>
          </a:scene3d>
          <a:sp3d extrusionH="107950" prstMaterial="plastic">
            <a:bevelT w="82550" h="63500" prst="divot"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ru-RU" sz="2000" dirty="0" smtClean="0">
                <a:latin typeface="Impact" panose="020B0806030902050204" pitchFamily="34" charset="0"/>
              </a:rPr>
              <a:t>БАКПОСЕВ</a:t>
            </a:r>
          </a:p>
        </p:txBody>
      </p:sp>
      <p:sp>
        <p:nvSpPr>
          <p:cNvPr id="32" name="Прямоугольник 31">
            <a:hlinkClick r:id="rId9" action="ppaction://hlinksldjump"/>
          </p:cNvPr>
          <p:cNvSpPr/>
          <p:nvPr/>
        </p:nvSpPr>
        <p:spPr>
          <a:xfrm>
            <a:off x="0" y="0"/>
            <a:ext cx="12192000" cy="6857999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69610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36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3362"/>
                            </p:stCondLst>
                            <p:childTnLst>
                              <p:par>
                                <p:cTn id="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4362"/>
                            </p:stCondLst>
                            <p:childTnLst>
                              <p:par>
                                <p:cTn id="15" presetID="2" presetClass="entr" presetSubtype="1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862"/>
                            </p:stCondLst>
                            <p:childTnLst>
                              <p:par>
                                <p:cTn id="20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1" dur="18386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4248"/>
                            </p:stCondLst>
                            <p:childTnLst>
                              <p:par>
                                <p:cTn id="23" presetID="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5248"/>
                            </p:stCondLst>
                            <p:childTnLst>
                              <p:par>
                                <p:cTn id="28" presetID="26" presetClass="emph" presetSubtype="0" fill="hold" grpId="1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50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0" dur="250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6248"/>
                            </p:stCondLst>
                            <p:childTnLst>
                              <p:par>
                                <p:cTn id="32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6748"/>
                            </p:stCondLst>
                            <p:childTnLst>
                              <p:par>
                                <p:cTn id="37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500" tmFilter="0, 0; .2, .5; .8, .5; 1, 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9" dur="250" autoRev="1" fill="hold"/>
                                        <p:tgtEl>
                                          <p:spTgt spid="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7248"/>
                            </p:stCondLst>
                            <p:childTnLst>
                              <p:par>
                                <p:cTn id="41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27748"/>
                            </p:stCondLst>
                            <p:childTnLst>
                              <p:par>
                                <p:cTn id="46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7" dur="500" tmFilter="0, 0; .2, .5; .8, .5; 1, 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8" dur="250" autoRev="1" fill="hold"/>
                                        <p:tgtEl>
                                          <p:spTgt spid="1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28248"/>
                            </p:stCondLst>
                            <p:childTnLst>
                              <p:par>
                                <p:cTn id="5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28748"/>
                            </p:stCondLst>
                            <p:childTnLst>
                              <p:par>
                                <p:cTn id="55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6" dur="500" tmFilter="0, 0; .2, .5; .8, .5; 1, 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7" dur="250" autoRev="1" fill="hold"/>
                                        <p:tgtEl>
                                          <p:spTgt spid="1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29248"/>
                            </p:stCondLst>
                            <p:childTnLst>
                              <p:par>
                                <p:cTn id="59" presetID="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30248"/>
                            </p:stCondLst>
                            <p:childTnLst>
                              <p:par>
                                <p:cTn id="64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500" tmFilter="0, 0; .2, .5; .8, .5; 1, 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6" dur="250" autoRev="1" fill="hold"/>
                                        <p:tgtEl>
                                          <p:spTgt spid="1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30748"/>
                            </p:stCondLst>
                            <p:childTnLst>
                              <p:par>
                                <p:cTn id="68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7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31248"/>
                            </p:stCondLst>
                            <p:childTnLst>
                              <p:par>
                                <p:cTn id="73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31748"/>
                            </p:stCondLst>
                            <p:childTnLst>
                              <p:par>
                                <p:cTn id="78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9" dur="500" tmFilter="0, 0; .2, .5; .8, .5; 1, 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0" dur="250" autoRev="1" fill="hold"/>
                                        <p:tgtEl>
                                          <p:spTgt spid="1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32248"/>
                            </p:stCondLst>
                            <p:childTnLst>
                              <p:par>
                                <p:cTn id="82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4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8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32748"/>
                            </p:stCondLst>
                            <p:childTnLst>
                              <p:par>
                                <p:cTn id="87" presetID="2" presetClass="entr" presetSubtype="9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33248"/>
                            </p:stCondLst>
                            <p:childTnLst>
                              <p:par>
                                <p:cTn id="92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3" dur="500" tmFilter="0, 0; .2, .5; .8, .5; 1, 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4" dur="250" autoRev="1" fill="hold"/>
                                        <p:tgtEl>
                                          <p:spTgt spid="2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33748"/>
                            </p:stCondLst>
                            <p:childTnLst>
                              <p:par>
                                <p:cTn id="96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8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9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34248"/>
                            </p:stCondLst>
                            <p:childTnLst>
                              <p:par>
                                <p:cTn id="101" presetID="42" presetClass="exit" presetSubtype="0" fill="hold" grpId="1" nodeType="after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2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3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36748"/>
                            </p:stCondLst>
                            <p:childTnLst>
                              <p:par>
                                <p:cTn id="107" presetID="42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8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9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37748"/>
                            </p:stCondLst>
                            <p:childTnLst>
                              <p:par>
                                <p:cTn id="113" presetID="10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38248"/>
                            </p:stCondLst>
                            <p:childTnLst>
                              <p:par>
                                <p:cTn id="117" presetID="10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0" fill="hold">
                            <p:stCondLst>
                              <p:cond delay="38748"/>
                            </p:stCondLst>
                            <p:childTnLst>
                              <p:par>
                                <p:cTn id="121" presetID="42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3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6" fill="hold">
                            <p:stCondLst>
                              <p:cond delay="39748"/>
                            </p:stCondLst>
                            <p:childTnLst>
                              <p:par>
                                <p:cTn id="127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3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3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4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4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3" fill="hold">
                            <p:stCondLst>
                              <p:cond delay="41748"/>
                            </p:stCondLst>
                            <p:childTnLst>
                              <p:par>
                                <p:cTn id="144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6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4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8" fill="hold">
                            <p:stCondLst>
                              <p:cond delay="42248"/>
                            </p:stCondLst>
                            <p:childTnLst>
                              <p:par>
                                <p:cTn id="149" presetID="2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1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3" fill="hold">
                            <p:stCondLst>
                              <p:cond delay="42748"/>
                            </p:stCondLst>
                            <p:childTnLst>
                              <p:par>
                                <p:cTn id="154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5" dur="500" tmFilter="0, 0; .2, .5; .8, .5; 1, 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56" dur="250" autoRev="1" fill="hold"/>
                                        <p:tgtEl>
                                          <p:spTgt spid="3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7" fill="hold">
                            <p:stCondLst>
                              <p:cond delay="43248"/>
                            </p:stCondLst>
                            <p:childTnLst>
                              <p:par>
                                <p:cTn id="158" presetID="12" presetClass="entr" presetSubtype="4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0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6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2" fill="hold">
                            <p:stCondLst>
                              <p:cond delay="43748"/>
                            </p:stCondLst>
                            <p:childTnLst>
                              <p:par>
                                <p:cTn id="163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7" fill="hold">
                            <p:stCondLst>
                              <p:cond delay="44248"/>
                            </p:stCondLst>
                            <p:childTnLst>
                              <p:par>
                                <p:cTn id="168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9" dur="500" tmFilter="0, 0; .2, .5; .8, .5; 1, 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0" dur="250" autoRev="1" fill="hold"/>
                                        <p:tgtEl>
                                          <p:spTgt spid="1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1" fill="hold">
                            <p:stCondLst>
                              <p:cond delay="44748"/>
                            </p:stCondLst>
                            <p:childTnLst>
                              <p:par>
                                <p:cTn id="172" presetID="12" presetClass="entr" presetSubtype="8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4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7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6" fill="hold">
                            <p:stCondLst>
                              <p:cond delay="45248"/>
                            </p:stCondLst>
                            <p:childTnLst>
                              <p:par>
                                <p:cTn id="177" presetID="42" presetClass="entr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2" fill="hold">
                            <p:stCondLst>
                              <p:cond delay="46248"/>
                            </p:stCondLst>
                            <p:childTnLst>
                              <p:par>
                                <p:cTn id="183" presetID="10" presetClass="entr" presetSubtype="0" fill="hold" grpId="3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6" fill="hold">
                            <p:stCondLst>
                              <p:cond delay="46748"/>
                            </p:stCondLst>
                            <p:childTnLst>
                              <p:par>
                                <p:cTn id="187" presetID="10" presetClass="entr" presetSubtype="0" fill="hold" grpId="3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0" fill="hold">
                            <p:stCondLst>
                              <p:cond delay="47248"/>
                            </p:stCondLst>
                            <p:childTnLst>
                              <p:par>
                                <p:cTn id="191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3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4" fill="hold">
                            <p:stCondLst>
                              <p:cond delay="49248"/>
                            </p:stCondLst>
                            <p:childTnLst>
                              <p:par>
                                <p:cTn id="195" presetID="12" presetClass="entr" presetSubtype="8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7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9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9" fill="hold">
                            <p:stCondLst>
                              <p:cond delay="49748"/>
                            </p:stCondLst>
                            <p:childTnLst>
                              <p:par>
                                <p:cTn id="200" presetID="12" presetClass="entr" presetSubtype="8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2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20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4" fill="hold">
                            <p:stCondLst>
                              <p:cond delay="50248"/>
                            </p:stCondLst>
                            <p:childTnLst>
                              <p:par>
                                <p:cTn id="205" presetID="12" presetClass="entr" presetSubtype="8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7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20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9" fill="hold">
                            <p:stCondLst>
                              <p:cond delay="50748"/>
                            </p:stCondLst>
                            <p:childTnLst>
                              <p:par>
                                <p:cTn id="210" presetID="12" presetClass="entr" presetSubtype="8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2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21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4" fill="hold">
                            <p:stCondLst>
                              <p:cond delay="51248"/>
                            </p:stCondLst>
                            <p:childTnLst>
                              <p:par>
                                <p:cTn id="215" presetID="12" presetClass="entr" presetSubtype="8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7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21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9" fill="hold">
                            <p:stCondLst>
                              <p:cond delay="51748"/>
                            </p:stCondLst>
                            <p:childTnLst>
                              <p:par>
                                <p:cTn id="220" presetID="12" presetClass="entr" presetSubtype="8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2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22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4" fill="hold">
                            <p:stCondLst>
                              <p:cond delay="52248"/>
                            </p:stCondLst>
                            <p:childTnLst>
                              <p:par>
                                <p:cTn id="225" presetID="12" presetClass="entr" presetSubtype="8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7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22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9" fill="hold">
                            <p:stCondLst>
                              <p:cond delay="52748"/>
                            </p:stCondLst>
                            <p:childTnLst>
                              <p:par>
                                <p:cTn id="230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2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23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4" fill="hold">
                            <p:stCondLst>
                              <p:cond delay="53248"/>
                            </p:stCondLst>
                            <p:childTnLst>
                              <p:par>
                                <p:cTn id="235" presetID="26" presetClass="emph" presetSubtype="0" repeatCount="3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700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236" dur="500" tmFilter="0, 0; .2, .5; .8, .5; 1, 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37" dur="250" autoRev="1" fill="hold"/>
                                        <p:tgtEl>
                                          <p:spTgt spid="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 showWhenStopped="0">
                <p:cTn id="238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audio>
              <p:cMediaNode vol="100000" showWhenStopped="0">
                <p:cTn id="23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18" grpId="0" animBg="1"/>
      <p:bldP spid="18" grpId="1" animBg="1"/>
      <p:bldP spid="18" grpId="4" animBg="1"/>
      <p:bldP spid="29" grpId="0" animBg="1"/>
      <p:bldP spid="29" grpId="1" animBg="1"/>
      <p:bldP spid="29" grpId="2" animBg="1"/>
      <p:bldP spid="29" grpId="3" animBg="1"/>
      <p:bldP spid="30" grpId="0" animBg="1"/>
      <p:bldP spid="30" grpId="1" animBg="1"/>
      <p:bldP spid="14" grpId="0" animBg="1"/>
      <p:bldP spid="14" grpId="1" animBg="1"/>
      <p:bldP spid="14" grpId="2" animBg="1"/>
      <p:bldP spid="19" grpId="0" animBg="1"/>
      <p:bldP spid="19" grpId="1" animBg="1"/>
      <p:bldP spid="15" grpId="0" animBg="1"/>
      <p:bldP spid="15" grpId="1" animBg="1"/>
      <p:bldP spid="15" grpId="2" animBg="1"/>
      <p:bldP spid="15" grpId="3" animBg="1"/>
      <p:bldP spid="12" grpId="0" animBg="1"/>
      <p:bldP spid="12" grpId="1" animBg="1"/>
      <p:bldP spid="11" grpId="0" animBg="1"/>
      <p:bldP spid="11" grpId="1" animBg="1"/>
      <p:bldP spid="10" grpId="0" animBg="1"/>
      <p:bldP spid="10" grpId="1" animBg="1"/>
      <p:bldP spid="9" grpId="0" animBg="1"/>
      <p:bldP spid="9" grpId="1" animBg="1"/>
      <p:bldP spid="8" grpId="0" animBg="1"/>
      <p:bldP spid="8" grpId="1" animBg="1"/>
      <p:bldP spid="3" grpId="0" animBg="1"/>
      <p:bldP spid="5" grpId="0" animBg="1"/>
      <p:bldP spid="13" grpId="0" animBg="1"/>
      <p:bldP spid="13" grpId="1" animBg="1"/>
      <p:bldP spid="13" grpId="2" animBg="1"/>
      <p:bldP spid="16" grpId="0" animBg="1"/>
      <p:bldP spid="17" grpId="0" animBg="1"/>
      <p:bldP spid="7" grpId="0" animBg="1"/>
      <p:bldP spid="21" grpId="1" animBg="1"/>
      <p:bldP spid="22" grpId="1" animBg="1"/>
      <p:bldP spid="23" grpId="1" animBg="1"/>
      <p:bldP spid="24" grpId="1" animBg="1"/>
      <p:bldP spid="25" grpId="1" animBg="1"/>
      <p:bldP spid="26" grpId="1" animBg="1"/>
      <p:bldP spid="27" grpId="1" animBg="1"/>
      <p:bldP spid="31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TextBox 35"/>
          <p:cNvSpPr txBox="1"/>
          <p:nvPr/>
        </p:nvSpPr>
        <p:spPr>
          <a:xfrm>
            <a:off x="0" y="6488668"/>
            <a:ext cx="25717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ru-RU" sz="1200" dirty="0" err="1" smtClean="0"/>
              <a:t>БУЗ</a:t>
            </a:r>
            <a:r>
              <a:rPr lang="ru-RU" sz="1200" dirty="0" smtClean="0"/>
              <a:t> УР «</a:t>
            </a:r>
            <a:r>
              <a:rPr lang="ru-RU" sz="1200" dirty="0" err="1" smtClean="0"/>
              <a:t>ДГКП</a:t>
            </a:r>
            <a:r>
              <a:rPr lang="ru-RU" sz="1200" dirty="0" smtClean="0"/>
              <a:t> №2 </a:t>
            </a:r>
            <a:r>
              <a:rPr lang="ru-RU" sz="1200" dirty="0" err="1" smtClean="0"/>
              <a:t>МЗ</a:t>
            </a:r>
            <a:r>
              <a:rPr lang="ru-RU" sz="1200" dirty="0" smtClean="0"/>
              <a:t> УР» 2018 г.</a:t>
            </a:r>
            <a:endParaRPr lang="ru-RU" sz="1200" dirty="0"/>
          </a:p>
        </p:txBody>
      </p:sp>
      <p:sp>
        <p:nvSpPr>
          <p:cNvPr id="35" name="Стрелка вправо 34"/>
          <p:cNvSpPr/>
          <p:nvPr/>
        </p:nvSpPr>
        <p:spPr>
          <a:xfrm rot="5400000">
            <a:off x="6695903" y="4922395"/>
            <a:ext cx="356295" cy="517237"/>
          </a:xfrm>
          <a:prstGeom prst="rightArrow">
            <a:avLst/>
          </a:prstGeom>
          <a:solidFill>
            <a:srgbClr val="92D050"/>
          </a:solidFill>
          <a:ln>
            <a:noFill/>
          </a:ln>
          <a:effectLst>
            <a:outerShdw blurRad="149987" dist="250190" dir="30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Скругленная прямоугольная выноска 30"/>
          <p:cNvSpPr/>
          <p:nvPr/>
        </p:nvSpPr>
        <p:spPr>
          <a:xfrm>
            <a:off x="4310527" y="477329"/>
            <a:ext cx="2898475" cy="827596"/>
          </a:xfrm>
          <a:prstGeom prst="wedgeRoundRectCallout">
            <a:avLst>
              <a:gd name="adj1" fmla="val 41528"/>
              <a:gd name="adj2" fmla="val 131684"/>
              <a:gd name="adj3" fmla="val 16667"/>
            </a:avLst>
          </a:prstGeom>
          <a:solidFill>
            <a:srgbClr val="92D050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dirty="0" smtClean="0">
                <a:solidFill>
                  <a:schemeClr val="tx1"/>
                </a:solidFill>
                <a:latin typeface="Segoe Print" panose="02000600000000000000" pitchFamily="2" charset="0"/>
              </a:rPr>
              <a:t>Для выписки электронного листка нетрудоспособности пациент направляется в кабинет № 101</a:t>
            </a:r>
            <a:endParaRPr lang="ru-RU" sz="1100" dirty="0">
              <a:solidFill>
                <a:schemeClr val="tx1"/>
              </a:solidFill>
              <a:latin typeface="Segoe Print" panose="02000600000000000000" pitchFamily="2" charset="0"/>
            </a:endParaRPr>
          </a:p>
        </p:txBody>
      </p:sp>
      <p:sp>
        <p:nvSpPr>
          <p:cNvPr id="33" name="Скругленная прямоугольная выноска 32"/>
          <p:cNvSpPr/>
          <p:nvPr/>
        </p:nvSpPr>
        <p:spPr>
          <a:xfrm>
            <a:off x="7581899" y="207032"/>
            <a:ext cx="4267201" cy="1473681"/>
          </a:xfrm>
          <a:prstGeom prst="wedgeRoundRectCallout">
            <a:avLst>
              <a:gd name="adj1" fmla="val -7550"/>
              <a:gd name="adj2" fmla="val 69815"/>
              <a:gd name="adj3" fmla="val 16667"/>
            </a:avLst>
          </a:prstGeom>
          <a:solidFill>
            <a:srgbClr val="0070C0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28600" indent="-228600">
              <a:buAutoNum type="arabicPeriod"/>
            </a:pPr>
            <a:r>
              <a:rPr lang="ru-RU" sz="1100" dirty="0" smtClean="0">
                <a:solidFill>
                  <a:schemeClr val="tx1"/>
                </a:solidFill>
                <a:latin typeface="Segoe Print" panose="02000600000000000000" pitchFamily="2" charset="0"/>
              </a:rPr>
              <a:t>Если сохраняются признаки нетрудоспособности, то врач продлевает листок нетрудоспособности</a:t>
            </a:r>
          </a:p>
          <a:p>
            <a:pPr marL="228600" indent="-228600">
              <a:buAutoNum type="arabicPeriod"/>
            </a:pPr>
            <a:r>
              <a:rPr lang="ru-RU" sz="1100" dirty="0" smtClean="0">
                <a:solidFill>
                  <a:schemeClr val="tx1"/>
                </a:solidFill>
                <a:latin typeface="Segoe Print" panose="02000600000000000000" pitchFamily="2" charset="0"/>
              </a:rPr>
              <a:t>Если пациент признан трудоспособным, то врач закрывает листок нетрудоспособности, указывает дату выхода на работу и пациент направляется в кабинет № 101 для закрытия листка нетрудоспособности</a:t>
            </a:r>
            <a:endParaRPr lang="ru-RU" sz="1100" dirty="0">
              <a:solidFill>
                <a:schemeClr val="tx1"/>
              </a:solidFill>
              <a:latin typeface="Segoe Print" panose="02000600000000000000" pitchFamily="2" charset="0"/>
            </a:endParaRPr>
          </a:p>
        </p:txBody>
      </p:sp>
      <p:sp>
        <p:nvSpPr>
          <p:cNvPr id="30" name="Стрелка вправо 29"/>
          <p:cNvSpPr/>
          <p:nvPr/>
        </p:nvSpPr>
        <p:spPr>
          <a:xfrm>
            <a:off x="10282897" y="3286665"/>
            <a:ext cx="402550" cy="552090"/>
          </a:xfrm>
          <a:prstGeom prst="rightArrow">
            <a:avLst/>
          </a:prstGeom>
          <a:solidFill>
            <a:srgbClr val="7030A0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Стрелка вправо 27"/>
          <p:cNvSpPr/>
          <p:nvPr/>
        </p:nvSpPr>
        <p:spPr>
          <a:xfrm rot="-2700000">
            <a:off x="8008044" y="5063116"/>
            <a:ext cx="697506" cy="354129"/>
          </a:xfrm>
          <a:prstGeom prst="rightArrow">
            <a:avLst>
              <a:gd name="adj1" fmla="val 59882"/>
              <a:gd name="adj2" fmla="val 48532"/>
            </a:avLst>
          </a:prstGeom>
          <a:solidFill>
            <a:srgbClr val="0070C0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Стрелка вправо 26"/>
          <p:cNvSpPr/>
          <p:nvPr/>
        </p:nvSpPr>
        <p:spPr>
          <a:xfrm>
            <a:off x="8155522" y="3286665"/>
            <a:ext cx="402550" cy="552090"/>
          </a:xfrm>
          <a:prstGeom prst="rightArrow">
            <a:avLst/>
          </a:prstGeom>
          <a:solidFill>
            <a:srgbClr val="0070C0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Стрелка вправо 25"/>
          <p:cNvSpPr/>
          <p:nvPr/>
        </p:nvSpPr>
        <p:spPr>
          <a:xfrm rot="2700000">
            <a:off x="5824003" y="4997950"/>
            <a:ext cx="852854" cy="366128"/>
          </a:xfrm>
          <a:prstGeom prst="rightArrow">
            <a:avLst>
              <a:gd name="adj1" fmla="val 46258"/>
              <a:gd name="adj2" fmla="val 42374"/>
            </a:avLst>
          </a:prstGeom>
          <a:solidFill>
            <a:srgbClr val="92D050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Скругленный прямоугольник 22"/>
          <p:cNvSpPr/>
          <p:nvPr/>
        </p:nvSpPr>
        <p:spPr>
          <a:xfrm>
            <a:off x="6224115" y="5466888"/>
            <a:ext cx="1817105" cy="720000"/>
          </a:xfrm>
          <a:prstGeom prst="roundRect">
            <a:avLst/>
          </a:prstGeom>
          <a:gradFill>
            <a:gsLst>
              <a:gs pos="0">
                <a:srgbClr val="92D050"/>
              </a:gs>
              <a:gs pos="50000">
                <a:srgbClr val="92D050"/>
              </a:gs>
              <a:gs pos="100000">
                <a:srgbClr val="0070C0"/>
              </a:gs>
            </a:gsLst>
            <a:lin ang="0" scaled="1"/>
          </a:gradFill>
          <a:ln>
            <a:noFill/>
          </a:ln>
          <a:effectLst>
            <a:outerShdw blurRad="184150" dist="241300" dir="11520000" sx="110000" sy="110000" algn="ctr">
              <a:srgbClr val="000000">
                <a:alpha val="18000"/>
              </a:srgbClr>
            </a:outerShdw>
          </a:effectLst>
          <a:scene3d>
            <a:camera prst="perspectiveFront" fov="5100000">
              <a:rot lat="0" lon="2100000" rev="0"/>
            </a:camera>
            <a:lightRig rig="flood" dir="t">
              <a:rot lat="0" lon="0" rev="13800000"/>
            </a:lightRig>
          </a:scene3d>
          <a:sp3d extrusionH="107950" prstMaterial="plastic">
            <a:bevelT w="82550" h="63500" prst="divot"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ru-RU" sz="2000" dirty="0" smtClean="0">
                <a:latin typeface="Impact" panose="020B0806030902050204" pitchFamily="34" charset="0"/>
              </a:rPr>
              <a:t>НА ДОМУ</a:t>
            </a:r>
            <a:endParaRPr lang="ru-RU" sz="2000" dirty="0">
              <a:latin typeface="Impact" panose="020B0806030902050204" pitchFamily="34" charset="0"/>
            </a:endParaRPr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6224117" y="2001329"/>
            <a:ext cx="1817105" cy="2976112"/>
          </a:xfrm>
          <a:prstGeom prst="roundRect">
            <a:avLst/>
          </a:prstGeom>
          <a:gradFill>
            <a:gsLst>
              <a:gs pos="0">
                <a:srgbClr val="92D050"/>
              </a:gs>
              <a:gs pos="50000">
                <a:srgbClr val="92D050"/>
              </a:gs>
              <a:gs pos="100000">
                <a:srgbClr val="0070C0"/>
              </a:gs>
            </a:gsLst>
            <a:lin ang="0" scaled="1"/>
          </a:gradFill>
          <a:ln>
            <a:noFill/>
          </a:ln>
          <a:effectLst>
            <a:outerShdw blurRad="184150" dist="241300" dir="11520000" sx="110000" sy="110000" algn="ctr">
              <a:srgbClr val="000000">
                <a:alpha val="18000"/>
              </a:srgbClr>
            </a:outerShdw>
          </a:effectLst>
          <a:scene3d>
            <a:camera prst="perspectiveFront" fov="5100000">
              <a:rot lat="0" lon="2100000" rev="0"/>
            </a:camera>
            <a:lightRig rig="flood" dir="t">
              <a:rot lat="0" lon="0" rev="13800000"/>
            </a:lightRig>
          </a:scene3d>
          <a:sp3d extrusionH="107950" prstMaterial="plastic">
            <a:bevelT w="82550" h="63500" prst="divot"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latin typeface="Impact" panose="020B0806030902050204" pitchFamily="34" charset="0"/>
              </a:rPr>
              <a:t>первичный приём</a:t>
            </a:r>
          </a:p>
          <a:p>
            <a:pPr algn="ctr">
              <a:lnSpc>
                <a:spcPct val="150000"/>
              </a:lnSpc>
            </a:pPr>
            <a:r>
              <a:rPr lang="ru-RU" sz="2000" dirty="0" smtClean="0">
                <a:latin typeface="Impact" panose="020B0806030902050204" pitchFamily="34" charset="0"/>
              </a:rPr>
              <a:t>КАБИНЕТЫ </a:t>
            </a:r>
            <a:r>
              <a:rPr lang="ru-RU" sz="2000" dirty="0">
                <a:latin typeface="Impact" panose="020B0806030902050204" pitchFamily="34" charset="0"/>
              </a:rPr>
              <a:t>УЧАСТКОВЫХ ВРАЧЕЙ ПЕДИАТРОВ</a:t>
            </a:r>
          </a:p>
        </p:txBody>
      </p:sp>
      <p:sp>
        <p:nvSpPr>
          <p:cNvPr id="18" name="Стрелка вправо 17"/>
          <p:cNvSpPr/>
          <p:nvPr/>
        </p:nvSpPr>
        <p:spPr>
          <a:xfrm rot="-2700000">
            <a:off x="5829094" y="5026115"/>
            <a:ext cx="790043" cy="304660"/>
          </a:xfrm>
          <a:prstGeom prst="rightArrow">
            <a:avLst>
              <a:gd name="adj1" fmla="val 49949"/>
              <a:gd name="adj2" fmla="val 41864"/>
            </a:avLst>
          </a:prstGeom>
          <a:solidFill>
            <a:srgbClr val="92D050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Стрелка вправо 16"/>
          <p:cNvSpPr/>
          <p:nvPr/>
        </p:nvSpPr>
        <p:spPr>
          <a:xfrm>
            <a:off x="6022842" y="4241889"/>
            <a:ext cx="402550" cy="552090"/>
          </a:xfrm>
          <a:prstGeom prst="rightArrow">
            <a:avLst/>
          </a:prstGeom>
          <a:solidFill>
            <a:srgbClr val="92D050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трелка вправо 15"/>
          <p:cNvSpPr/>
          <p:nvPr/>
        </p:nvSpPr>
        <p:spPr>
          <a:xfrm>
            <a:off x="6022842" y="2219973"/>
            <a:ext cx="402548" cy="552090"/>
          </a:xfrm>
          <a:prstGeom prst="rightArrow">
            <a:avLst/>
          </a:prstGeom>
          <a:solidFill>
            <a:srgbClr val="92D050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4036199" y="5466888"/>
            <a:ext cx="1915068" cy="720000"/>
          </a:xfrm>
          <a:prstGeom prst="roundRect">
            <a:avLst/>
          </a:prstGeom>
          <a:gradFill>
            <a:gsLst>
              <a:gs pos="0">
                <a:srgbClr val="FFC000"/>
              </a:gs>
              <a:gs pos="50000">
                <a:srgbClr val="FFFF00"/>
              </a:gs>
              <a:gs pos="100000">
                <a:srgbClr val="92D050"/>
              </a:gs>
            </a:gsLst>
            <a:lin ang="0" scaled="1"/>
          </a:gradFill>
          <a:ln>
            <a:noFill/>
          </a:ln>
          <a:effectLst>
            <a:outerShdw blurRad="184150" dist="241300" dir="11520000" sx="110000" sy="110000" algn="ctr">
              <a:srgbClr val="000000">
                <a:alpha val="18000"/>
              </a:srgbClr>
            </a:outerShdw>
          </a:effectLst>
          <a:scene3d>
            <a:camera prst="perspectiveFront" fov="5100000">
              <a:rot lat="0" lon="2100000" rev="0"/>
            </a:camera>
            <a:lightRig rig="flood" dir="t">
              <a:rot lat="0" lon="0" rev="13800000"/>
            </a:lightRig>
          </a:scene3d>
          <a:sp3d extrusionH="107950" prstMaterial="plastic">
            <a:bevelT w="82550" h="63500" prst="divot"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latin typeface="Impact" panose="020B0806030902050204" pitchFamily="34" charset="0"/>
              </a:rPr>
              <a:t>ПО ТЕЛЕФОНУ ИЛИ ИНТЕРНЕТУ</a:t>
            </a: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3991343" y="4157934"/>
            <a:ext cx="1915068" cy="720000"/>
          </a:xfrm>
          <a:prstGeom prst="roundRect">
            <a:avLst/>
          </a:prstGeom>
          <a:gradFill>
            <a:gsLst>
              <a:gs pos="0">
                <a:srgbClr val="FFC000"/>
              </a:gs>
              <a:gs pos="50000">
                <a:srgbClr val="FFFF00"/>
              </a:gs>
              <a:gs pos="100000">
                <a:srgbClr val="92D050"/>
              </a:gs>
            </a:gsLst>
            <a:lin ang="0" scaled="1"/>
          </a:gradFill>
          <a:ln>
            <a:noFill/>
          </a:ln>
          <a:effectLst>
            <a:outerShdw blurRad="184150" dist="241300" dir="11520000" sx="110000" sy="110000" algn="ctr">
              <a:srgbClr val="000000">
                <a:alpha val="18000"/>
              </a:srgbClr>
            </a:outerShdw>
          </a:effectLst>
          <a:scene3d>
            <a:camera prst="perspectiveFront" fov="5100000">
              <a:rot lat="0" lon="2100000" rev="0"/>
            </a:camera>
            <a:lightRig rig="flood" dir="t">
              <a:rot lat="0" lon="0" rev="13800000"/>
            </a:lightRig>
          </a:scene3d>
          <a:sp3d extrusionH="107950" prstMaterial="plastic">
            <a:bevelT w="82550" h="63500" prst="divot"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latin typeface="Impact" panose="020B0806030902050204" pitchFamily="34" charset="0"/>
              </a:rPr>
              <a:t>РЕГИСТРАТУРА</a:t>
            </a:r>
            <a:endParaRPr lang="ru-RU" sz="2000" dirty="0">
              <a:latin typeface="Impact" panose="020B0806030902050204" pitchFamily="34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3992261" y="2136018"/>
            <a:ext cx="1915068" cy="720000"/>
          </a:xfrm>
          <a:prstGeom prst="roundRect">
            <a:avLst/>
          </a:prstGeom>
          <a:gradFill>
            <a:gsLst>
              <a:gs pos="0">
                <a:srgbClr val="FFC000"/>
              </a:gs>
              <a:gs pos="50000">
                <a:srgbClr val="FFFF00"/>
              </a:gs>
              <a:gs pos="100000">
                <a:srgbClr val="92D050"/>
              </a:gs>
            </a:gsLst>
            <a:lin ang="0" scaled="1"/>
          </a:gradFill>
          <a:ln>
            <a:noFill/>
          </a:ln>
          <a:effectLst>
            <a:outerShdw blurRad="184150" dist="241300" dir="11520000" sx="110000" sy="110000" algn="ctr">
              <a:srgbClr val="000000">
                <a:alpha val="18000"/>
              </a:srgbClr>
            </a:outerShdw>
          </a:effectLst>
          <a:scene3d>
            <a:camera prst="perspectiveFront" fov="5100000">
              <a:rot lat="0" lon="2100000" rev="0"/>
            </a:camera>
            <a:lightRig rig="flood" dir="t">
              <a:rot lat="0" lon="0" rev="13800000"/>
            </a:lightRig>
          </a:scene3d>
          <a:sp3d extrusionH="107950" prstMaterial="plastic">
            <a:bevelT w="82550" h="63500" prst="divot"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latin typeface="Impact" panose="020B0806030902050204" pitchFamily="34" charset="0"/>
              </a:rPr>
              <a:t>ИНФОМАТ</a:t>
            </a:r>
            <a:endParaRPr lang="ru-RU" sz="2000" dirty="0">
              <a:latin typeface="Impact" panose="020B0806030902050204" pitchFamily="34" charset="0"/>
            </a:endParaRPr>
          </a:p>
        </p:txBody>
      </p:sp>
      <p:sp>
        <p:nvSpPr>
          <p:cNvPr id="14" name="Стрелка вправо 13"/>
          <p:cNvSpPr/>
          <p:nvPr/>
        </p:nvSpPr>
        <p:spPr>
          <a:xfrm>
            <a:off x="3822940" y="2219973"/>
            <a:ext cx="402548" cy="552090"/>
          </a:xfrm>
          <a:prstGeom prst="rightArrow">
            <a:avLst/>
          </a:prstGeom>
          <a:solidFill>
            <a:srgbClr val="FFC000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трелка вправо 14"/>
          <p:cNvSpPr/>
          <p:nvPr/>
        </p:nvSpPr>
        <p:spPr>
          <a:xfrm>
            <a:off x="3822940" y="4241889"/>
            <a:ext cx="411389" cy="552090"/>
          </a:xfrm>
          <a:prstGeom prst="rightArrow">
            <a:avLst/>
          </a:prstGeom>
          <a:solidFill>
            <a:srgbClr val="FFC000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3266010" y="1981764"/>
            <a:ext cx="483079" cy="3122765"/>
          </a:xfrm>
          <a:prstGeom prst="roundRect">
            <a:avLst/>
          </a:prstGeom>
          <a:gradFill>
            <a:gsLst>
              <a:gs pos="0">
                <a:srgbClr val="FF0000"/>
              </a:gs>
              <a:gs pos="50000">
                <a:srgbClr val="FFC000"/>
              </a:gs>
              <a:gs pos="100000">
                <a:srgbClr val="FFC000"/>
              </a:gs>
            </a:gsLst>
            <a:lin ang="0" scaled="0"/>
          </a:gra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ХОЛЛ</a:t>
            </a:r>
            <a:endParaRPr lang="ru-RU" dirty="0"/>
          </a:p>
        </p:txBody>
      </p:sp>
      <p:sp>
        <p:nvSpPr>
          <p:cNvPr id="13" name="Стрелка вправо 12"/>
          <p:cNvSpPr/>
          <p:nvPr/>
        </p:nvSpPr>
        <p:spPr>
          <a:xfrm>
            <a:off x="2754918" y="3605844"/>
            <a:ext cx="470020" cy="552090"/>
          </a:xfrm>
          <a:prstGeom prst="rightArrow">
            <a:avLst/>
          </a:prstGeom>
          <a:solidFill>
            <a:srgbClr val="FF0000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419548" y="172528"/>
            <a:ext cx="3479592" cy="1311215"/>
          </a:xfrm>
          <a:prstGeom prst="roundRect">
            <a:avLst/>
          </a:prstGeom>
          <a:ln>
            <a:noFill/>
          </a:ln>
          <a:effectLst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Front" fov="3300000">
              <a:rot lat="486000" lon="19530000" rev="174000"/>
            </a:camera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/>
              <a:t>ВЫДАЧА ЛИСТКОВ НЕТРУДОСПОСОБНОСТИ</a:t>
            </a:r>
            <a:endParaRPr lang="ru-RU" sz="2000" b="1" dirty="0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2179945" y="2001328"/>
            <a:ext cx="483079" cy="3122763"/>
          </a:xfrm>
          <a:prstGeom prst="roundRect">
            <a:avLst/>
          </a:prstGeom>
          <a:gradFill>
            <a:gsLst>
              <a:gs pos="0">
                <a:schemeClr val="accent1"/>
              </a:gs>
              <a:gs pos="50000">
                <a:schemeClr val="accent1"/>
              </a:gs>
              <a:gs pos="100000">
                <a:srgbClr val="FF0000"/>
              </a:gs>
            </a:gsLst>
            <a:lin ang="0" scaled="0"/>
          </a:gra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ГАРДЕРОБ</a:t>
            </a:r>
            <a:endParaRPr lang="ru-RU" dirty="0"/>
          </a:p>
        </p:txBody>
      </p:sp>
      <p:sp>
        <p:nvSpPr>
          <p:cNvPr id="9" name="Стрелка углом вверх 8"/>
          <p:cNvSpPr/>
          <p:nvPr/>
        </p:nvSpPr>
        <p:spPr>
          <a:xfrm rot="5400000">
            <a:off x="1996391" y="3948950"/>
            <a:ext cx="931656" cy="3544219"/>
          </a:xfrm>
          <a:prstGeom prst="bentUpArrow">
            <a:avLst>
              <a:gd name="adj1" fmla="val 31502"/>
              <a:gd name="adj2" fmla="val 31114"/>
              <a:gd name="adj3" fmla="val 25000"/>
            </a:avLst>
          </a:prstGeom>
          <a:gradFill>
            <a:gsLst>
              <a:gs pos="0">
                <a:schemeClr val="accent1"/>
              </a:gs>
              <a:gs pos="50000">
                <a:srgbClr val="FF0000"/>
              </a:gs>
              <a:gs pos="100000">
                <a:srgbClr val="FFC000"/>
              </a:gs>
            </a:gsLst>
            <a:lin ang="16200000" scaled="0"/>
          </a:gra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Стрелка вправо 5"/>
          <p:cNvSpPr/>
          <p:nvPr/>
        </p:nvSpPr>
        <p:spPr>
          <a:xfrm>
            <a:off x="1528310" y="3605842"/>
            <a:ext cx="527850" cy="552090"/>
          </a:xfrm>
          <a:prstGeom prst="rightArrow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кругленная прямоугольная выноска 7"/>
          <p:cNvSpPr/>
          <p:nvPr/>
        </p:nvSpPr>
        <p:spPr>
          <a:xfrm>
            <a:off x="111061" y="2001328"/>
            <a:ext cx="1945098" cy="1414732"/>
          </a:xfrm>
          <a:prstGeom prst="wedgeRoundRectCallou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/>
              <a:t>ЗАПИСЬ НА ПРИЁМ ЧЕРЕЗ: 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ru-RU" sz="1400" dirty="0"/>
              <a:t>ИНТЕРНЕТ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ru-RU" sz="1400" dirty="0"/>
              <a:t>ПО ТЕЛЕФОНУ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ru-RU" sz="1400" dirty="0"/>
              <a:t>ИНФОМАТ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ru-RU" sz="1400" dirty="0"/>
              <a:t>РЕГИСТРАТУРУ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061" y="3699618"/>
            <a:ext cx="1417248" cy="1269197"/>
          </a:xfrm>
          <a:prstGeom prst="rect">
            <a:avLst/>
          </a:prstGeom>
          <a:ln>
            <a:noFill/>
          </a:ln>
          <a:effectLst>
            <a:outerShdw blurRad="184150" dist="241300" dir="11520000" sx="110000" sy="110000" algn="ctr">
              <a:srgbClr val="000000">
                <a:alpha val="18000"/>
              </a:srgbClr>
            </a:outerShdw>
          </a:effectLst>
          <a:scene3d>
            <a:camera prst="perspectiveFront" fov="5100000">
              <a:rot lat="0" lon="19800000" rev="0"/>
            </a:camera>
            <a:lightRig rig="flood" dir="t">
              <a:rot lat="0" lon="0" rev="13800000"/>
            </a:lightRig>
          </a:scene3d>
          <a:sp3d extrusionH="107950" prstMaterial="plastic">
            <a:bevelT w="82550" h="63500" prst="divot"/>
            <a:bevelB/>
          </a:sp3d>
        </p:spPr>
      </p:pic>
      <p:pic>
        <p:nvPicPr>
          <p:cNvPr id="20" name="ЗАПИСЬ НА ПРИЁМ В НАШУ ПОЛИКЛИНИКУ МОЖНО ОСУЩЕСТВИТЬ ЧЕРЕЗ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3050010" y="6935278"/>
            <a:ext cx="216000" cy="216000"/>
          </a:xfrm>
          <a:prstGeom prst="rect">
            <a:avLst/>
          </a:prstGeom>
        </p:spPr>
      </p:pic>
      <p:sp>
        <p:nvSpPr>
          <p:cNvPr id="24" name="Скругленный прямоугольник 23"/>
          <p:cNvSpPr/>
          <p:nvPr/>
        </p:nvSpPr>
        <p:spPr>
          <a:xfrm>
            <a:off x="8356797" y="2001328"/>
            <a:ext cx="1817105" cy="3103201"/>
          </a:xfrm>
          <a:prstGeom prst="roundRect">
            <a:avLst/>
          </a:prstGeom>
          <a:gradFill>
            <a:gsLst>
              <a:gs pos="0">
                <a:srgbClr val="0070C0"/>
              </a:gs>
              <a:gs pos="50000">
                <a:srgbClr val="0070C0"/>
              </a:gs>
              <a:gs pos="100000">
                <a:srgbClr val="7030A0"/>
              </a:gs>
            </a:gsLst>
            <a:lin ang="0" scaled="1"/>
          </a:gradFill>
          <a:ln>
            <a:noFill/>
          </a:ln>
          <a:effectLst>
            <a:outerShdw blurRad="184150" dist="241300" dir="11520000" sx="110000" sy="110000" algn="ctr">
              <a:srgbClr val="000000">
                <a:alpha val="18000"/>
              </a:srgbClr>
            </a:outerShdw>
          </a:effectLst>
          <a:scene3d>
            <a:camera prst="perspectiveFront" fov="5100000">
              <a:rot lat="0" lon="2100000" rev="0"/>
            </a:camera>
            <a:lightRig rig="flood" dir="t">
              <a:rot lat="0" lon="0" rev="13800000"/>
            </a:lightRig>
          </a:scene3d>
          <a:sp3d extrusionH="107950" prstMaterial="plastic">
            <a:bevelT w="82550" h="63500" prst="divot"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latin typeface="Impact" panose="020B0806030902050204" pitchFamily="34" charset="0"/>
              </a:rPr>
              <a:t>повторный приём</a:t>
            </a:r>
          </a:p>
          <a:p>
            <a:pPr algn="ctr">
              <a:lnSpc>
                <a:spcPct val="150000"/>
              </a:lnSpc>
            </a:pPr>
            <a:r>
              <a:rPr lang="ru-RU" sz="2000" dirty="0" smtClean="0">
                <a:latin typeface="Impact" panose="020B0806030902050204" pitchFamily="34" charset="0"/>
              </a:rPr>
              <a:t>КАБИНЕТЫ </a:t>
            </a:r>
            <a:r>
              <a:rPr lang="ru-RU" sz="2000" dirty="0">
                <a:latin typeface="Impact" panose="020B0806030902050204" pitchFamily="34" charset="0"/>
              </a:rPr>
              <a:t>УЧАСТКОВЫХ ВРАЧЕЙ ПЕДИАТРОВ</a:t>
            </a:r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10484173" y="2001328"/>
            <a:ext cx="1574477" cy="4345407"/>
          </a:xfrm>
          <a:prstGeom prst="roundRect">
            <a:avLst/>
          </a:prstGeom>
          <a:gradFill>
            <a:gsLst>
              <a:gs pos="0">
                <a:srgbClr val="7030A0"/>
              </a:gs>
              <a:gs pos="50000">
                <a:srgbClr val="7030A0"/>
              </a:gs>
              <a:gs pos="100000">
                <a:schemeClr val="tx1"/>
              </a:gs>
            </a:gsLst>
            <a:lin ang="0" scaled="1"/>
          </a:gradFill>
          <a:ln>
            <a:noFill/>
          </a:ln>
          <a:effectLst>
            <a:outerShdw blurRad="184150" dist="241300" dir="11520000" sx="110000" sy="110000" algn="ctr">
              <a:srgbClr val="000000">
                <a:alpha val="18000"/>
              </a:srgbClr>
            </a:outerShdw>
          </a:effectLst>
          <a:scene3d>
            <a:camera prst="perspectiveFront" fov="5100000">
              <a:rot lat="0" lon="2100000" rev="0"/>
            </a:camera>
            <a:lightRig rig="flood" dir="t">
              <a:rot lat="0" lon="0" rev="13800000"/>
            </a:lightRig>
          </a:scene3d>
          <a:sp3d extrusionH="107950" prstMaterial="plastic">
            <a:bevelT w="82550" h="63500" prst="divot"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ru-RU" sz="2000" dirty="0" smtClean="0">
                <a:latin typeface="Impact" panose="020B0806030902050204" pitchFamily="34" charset="0"/>
              </a:rPr>
              <a:t>КАБИНЕТ </a:t>
            </a:r>
          </a:p>
          <a:p>
            <a:pPr algn="ctr">
              <a:lnSpc>
                <a:spcPct val="150000"/>
              </a:lnSpc>
            </a:pPr>
            <a:r>
              <a:rPr lang="ru-RU" sz="2000" dirty="0" smtClean="0">
                <a:latin typeface="Impact" panose="020B0806030902050204" pitchFamily="34" charset="0"/>
              </a:rPr>
              <a:t>№ 101 закрытие листка нетрудоспособности</a:t>
            </a:r>
            <a:endParaRPr lang="ru-RU" sz="2000" dirty="0">
              <a:latin typeface="Impact" panose="020B0806030902050204" pitchFamily="34" charset="0"/>
            </a:endParaRPr>
          </a:p>
        </p:txBody>
      </p:sp>
      <p:sp>
        <p:nvSpPr>
          <p:cNvPr id="29" name="Стрелка вправо 28"/>
          <p:cNvSpPr/>
          <p:nvPr/>
        </p:nvSpPr>
        <p:spPr>
          <a:xfrm>
            <a:off x="8198872" y="5550843"/>
            <a:ext cx="2392928" cy="552090"/>
          </a:xfrm>
          <a:prstGeom prst="rightArrow">
            <a:avLst/>
          </a:prstGeom>
          <a:gradFill>
            <a:gsLst>
              <a:gs pos="0">
                <a:srgbClr val="0070C0"/>
              </a:gs>
              <a:gs pos="50000">
                <a:srgbClr val="0070C0"/>
              </a:gs>
              <a:gs pos="100000">
                <a:srgbClr val="7030A0"/>
              </a:gs>
            </a:gsLst>
            <a:lin ang="0" scaled="1"/>
          </a:gra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2" name="ВЫДАЧА ЛИСТКОВ НЕ- ТРУДОСПОСОБНОСТИ.wav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2646918" y="6935278"/>
            <a:ext cx="216000" cy="216000"/>
          </a:xfrm>
          <a:prstGeom prst="rect">
            <a:avLst/>
          </a:prstGeom>
        </p:spPr>
      </p:pic>
      <p:pic>
        <p:nvPicPr>
          <p:cNvPr id="19" name="Для выписки электронного листка нетрудоспособности пациент направляется в кабинет № 101.wav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3399549" y="6935278"/>
            <a:ext cx="216000" cy="216000"/>
          </a:xfrm>
          <a:prstGeom prst="rect">
            <a:avLst/>
          </a:prstGeom>
        </p:spPr>
      </p:pic>
      <p:pic>
        <p:nvPicPr>
          <p:cNvPr id="21" name="Если сохраняются признаки нетрудоспособности.wav">
            <a:hlinkClick r:id="" action="ppaction://media"/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3749089" y="6935278"/>
            <a:ext cx="216000" cy="216000"/>
          </a:xfrm>
          <a:prstGeom prst="rect">
            <a:avLst/>
          </a:prstGeom>
        </p:spPr>
      </p:pic>
      <p:pic>
        <p:nvPicPr>
          <p:cNvPr id="32" name="Если пациент признан трудоспособным.wav">
            <a:hlinkClick r:id="" action="ppaction://media"/>
          </p:cNvPr>
          <p:cNvPicPr>
            <a:picLocks noChangeAspect="1"/>
          </p:cNvPicPr>
          <p:nvPr>
            <a:audioFile r:link="rId10"/>
            <p:extLst>
              <p:ext uri="{DAA4B4D4-6D71-4841-9C94-3DE7FCFB9230}">
                <p14:media xmlns:p14="http://schemas.microsoft.com/office/powerpoint/2010/main" r:embed="rId9"/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4094527" y="6935278"/>
            <a:ext cx="216000" cy="216000"/>
          </a:xfrm>
          <a:prstGeom prst="rect">
            <a:avLst/>
          </a:prstGeom>
        </p:spPr>
      </p:pic>
      <p:sp>
        <p:nvSpPr>
          <p:cNvPr id="34" name="Прямоугольник 33">
            <a:hlinkClick r:id="rId18" action="ppaction://hlinksldjump"/>
          </p:cNvPr>
          <p:cNvSpPr/>
          <p:nvPr/>
        </p:nvSpPr>
        <p:spPr>
          <a:xfrm>
            <a:off x="0" y="0"/>
            <a:ext cx="12192000" cy="6857999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718030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89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789"/>
                            </p:stCondLst>
                            <p:childTnLst>
                              <p:par>
                                <p:cTn id="8" presetID="4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0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4789"/>
                            </p:stCondLst>
                            <p:childTnLst>
                              <p:par>
                                <p:cTn id="12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18386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3675"/>
                            </p:stCondLst>
                            <p:childTnLst>
                              <p:par>
                                <p:cTn id="19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4175"/>
                            </p:stCondLst>
                            <p:childTnLst>
                              <p:par>
                                <p:cTn id="24" presetID="26" presetClass="emph" presetSubtype="0" fill="hold" grpId="1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5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6" dur="25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5175"/>
                            </p:stCondLst>
                            <p:childTnLst>
                              <p:par>
                                <p:cTn id="28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5675"/>
                            </p:stCondLst>
                            <p:childTnLst>
                              <p:par>
                                <p:cTn id="33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5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6175"/>
                            </p:stCondLst>
                            <p:childTnLst>
                              <p:par>
                                <p:cTn id="37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26675"/>
                            </p:stCondLst>
                            <p:childTnLst>
                              <p:par>
                                <p:cTn id="42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500" tmFilter="0, 0; .2, .5; .8, .5; 1, 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4" dur="250" autoRev="1" fill="hold"/>
                                        <p:tgtEl>
                                          <p:spTgt spid="1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27175"/>
                            </p:stCondLst>
                            <p:childTnLst>
                              <p:par>
                                <p:cTn id="46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27675"/>
                            </p:stCondLst>
                            <p:childTnLst>
                              <p:par>
                                <p:cTn id="51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2" dur="5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3" dur="25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28175"/>
                            </p:stCondLst>
                            <p:childTnLst>
                              <p:par>
                                <p:cTn id="5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28675"/>
                            </p:stCondLst>
                            <p:childTnLst>
                              <p:par>
                                <p:cTn id="60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1" dur="500" tmFilter="0, 0; .2, .5; .8, .5; 1, 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2" dur="250" autoRev="1" fill="hold"/>
                                        <p:tgtEl>
                                          <p:spTgt spid="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29175"/>
                            </p:stCondLst>
                            <p:childTnLst>
                              <p:par>
                                <p:cTn id="64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6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29675"/>
                            </p:stCondLst>
                            <p:childTnLst>
                              <p:par>
                                <p:cTn id="69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30175"/>
                            </p:stCondLst>
                            <p:childTnLst>
                              <p:par>
                                <p:cTn id="74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5" dur="500" tmFilter="0, 0; .2, .5; .8, .5; 1, 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6" dur="250" autoRev="1" fill="hold"/>
                                        <p:tgtEl>
                                          <p:spTgt spid="1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30675"/>
                            </p:stCondLst>
                            <p:childTnLst>
                              <p:par>
                                <p:cTn id="78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0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8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31175"/>
                            </p:stCondLst>
                            <p:childTnLst>
                              <p:par>
                                <p:cTn id="83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1000"/>
                                        <p:tgtEl>
                                          <p:spTgt spid="31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31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31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32175"/>
                            </p:stCondLst>
                            <p:childTnLst>
                              <p:par>
                                <p:cTn id="89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1000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5" dur="5824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37999"/>
                            </p:stCondLst>
                            <p:childTnLst>
                              <p:par>
                                <p:cTn id="97" presetID="42" presetClass="exit" presetSubtype="0" fill="hold" grpId="1" nodeType="after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8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9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40499"/>
                            </p:stCondLst>
                            <p:childTnLst>
                              <p:par>
                                <p:cTn id="103" presetID="10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40999"/>
                            </p:stCondLst>
                            <p:childTnLst>
                              <p:par>
                                <p:cTn id="107" presetID="42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9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41999"/>
                            </p:stCondLst>
                            <p:childTnLst>
                              <p:par>
                                <p:cTn id="113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>
                            <p:stCondLst>
                              <p:cond delay="42499"/>
                            </p:stCondLst>
                            <p:childTnLst>
                              <p:par>
                                <p:cTn id="118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9" dur="500" tmFilter="0, 0; .2, .5; .8, .5; 1, 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0" dur="250" autoRev="1" fill="hold"/>
                                        <p:tgtEl>
                                          <p:spTgt spid="1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21" presetID="1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3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2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>
                            <p:stCondLst>
                              <p:cond delay="42999"/>
                            </p:stCondLst>
                            <p:childTnLst>
                              <p:par>
                                <p:cTn id="126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0" fill="hold">
                            <p:stCondLst>
                              <p:cond delay="43499"/>
                            </p:stCondLst>
                            <p:childTnLst>
                              <p:par>
                                <p:cTn id="131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2" dur="500" tmFilter="0, 0; .2, .5; .8, .5; 1, 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3" dur="250" autoRev="1" fill="hold"/>
                                        <p:tgtEl>
                                          <p:spTgt spid="1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4" fill="hold">
                            <p:stCondLst>
                              <p:cond delay="43999"/>
                            </p:stCondLst>
                            <p:childTnLst>
                              <p:par>
                                <p:cTn id="135" presetID="12" presetClass="entr" presetSubtype="8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7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3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9" fill="hold">
                            <p:stCondLst>
                              <p:cond delay="44499"/>
                            </p:stCondLst>
                            <p:childTnLst>
                              <p:par>
                                <p:cTn id="140" presetID="42" presetClass="exit" presetSubtype="0" fill="hold" grpId="3" nodeType="after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1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2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5" fill="hold">
                            <p:stCondLst>
                              <p:cond delay="46999"/>
                            </p:stCondLst>
                            <p:childTnLst>
                              <p:par>
                                <p:cTn id="146" presetID="10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9" fill="hold">
                            <p:stCondLst>
                              <p:cond delay="47499"/>
                            </p:stCondLst>
                            <p:childTnLst>
                              <p:par>
                                <p:cTn id="150" presetID="42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2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3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5" fill="hold">
                            <p:stCondLst>
                              <p:cond delay="48499"/>
                            </p:stCondLst>
                            <p:childTnLst>
                              <p:par>
                                <p:cTn id="156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6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6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6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7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2" fill="hold">
                            <p:stCondLst>
                              <p:cond delay="50499"/>
                            </p:stCondLst>
                            <p:childTnLst>
                              <p:par>
                                <p:cTn id="173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5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7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7" fill="hold">
                            <p:stCondLst>
                              <p:cond delay="50999"/>
                            </p:stCondLst>
                            <p:childTnLst>
                              <p:par>
                                <p:cTn id="178" presetID="2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2" fill="hold">
                            <p:stCondLst>
                              <p:cond delay="51499"/>
                            </p:stCondLst>
                            <p:childTnLst>
                              <p:par>
                                <p:cTn id="183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4" dur="500" tmFilter="0, 0; .2, .5; .8, .5; 1, 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85" dur="250" autoRev="1" fill="hold"/>
                                        <p:tgtEl>
                                          <p:spTgt spid="1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6" fill="hold">
                            <p:stCondLst>
                              <p:cond delay="51999"/>
                            </p:stCondLst>
                            <p:childTnLst>
                              <p:par>
                                <p:cTn id="187" presetID="12" presetClass="entr" presetSubtype="8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9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9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1" fill="hold">
                            <p:stCondLst>
                              <p:cond delay="52499"/>
                            </p:stCondLst>
                            <p:childTnLst>
                              <p:par>
                                <p:cTn id="192" presetID="42" presetClass="entr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7" fill="hold">
                            <p:stCondLst>
                              <p:cond delay="53499"/>
                            </p:stCondLst>
                            <p:childTnLst>
                              <p:par>
                                <p:cTn id="198" presetID="10" presetClass="entr" presetSubtype="0" fill="hold" grpId="3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1" fill="hold">
                            <p:stCondLst>
                              <p:cond delay="53999"/>
                            </p:stCondLst>
                            <p:childTnLst>
                              <p:par>
                                <p:cTn id="202" presetID="42" presetClass="entr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7" fill="hold">
                            <p:stCondLst>
                              <p:cond delay="54999"/>
                            </p:stCondLst>
                            <p:childTnLst>
                              <p:par>
                                <p:cTn id="208" presetID="10" presetClass="entr" presetSubtype="0" fill="hold" grpId="3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1" fill="hold">
                            <p:stCondLst>
                              <p:cond delay="55499"/>
                            </p:stCondLst>
                            <p:childTnLst>
                              <p:par>
                                <p:cTn id="212" presetID="2" presetClass="entr" presetSubtype="9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6" fill="hold">
                            <p:stCondLst>
                              <p:cond delay="55999"/>
                            </p:stCondLst>
                            <p:childTnLst>
                              <p:par>
                                <p:cTn id="217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8" dur="500" tmFilter="0, 0; .2, .5; .8, .5; 1, 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19" dur="250" autoRev="1" fill="hold"/>
                                        <p:tgtEl>
                                          <p:spTgt spid="2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0" fill="hold">
                            <p:stCondLst>
                              <p:cond delay="56499"/>
                            </p:stCondLst>
                            <p:childTnLst>
                              <p:par>
                                <p:cTn id="221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3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22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5" fill="hold">
                            <p:stCondLst>
                              <p:cond delay="56999"/>
                            </p:stCondLst>
                            <p:childTnLst>
                              <p:par>
                                <p:cTn id="226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8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9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0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1" fill="hold">
                            <p:stCondLst>
                              <p:cond delay="57999"/>
                            </p:stCondLst>
                            <p:childTnLst>
                              <p:par>
                                <p:cTn id="232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3" dur="500" tmFilter="0, 0; .2, .5; .8, .5; 1, 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34" dur="250" autoRev="1" fill="hold"/>
                                        <p:tgtEl>
                                          <p:spTgt spid="3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5" fill="hold">
                            <p:stCondLst>
                              <p:cond delay="58499"/>
                            </p:stCondLst>
                            <p:childTnLst>
                              <p:par>
                                <p:cTn id="236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0" fill="hold">
                            <p:stCondLst>
                              <p:cond delay="58999"/>
                            </p:stCondLst>
                            <p:childTnLst>
                              <p:par>
                                <p:cTn id="241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2" dur="500" tmFilter="0, 0; .2, .5; .8, .5; 1, 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43" dur="250" autoRev="1" fill="hold"/>
                                        <p:tgtEl>
                                          <p:spTgt spid="2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4" fill="hold">
                            <p:stCondLst>
                              <p:cond delay="59499"/>
                            </p:stCondLst>
                            <p:childTnLst>
                              <p:par>
                                <p:cTn id="24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9" fill="hold">
                            <p:stCondLst>
                              <p:cond delay="59999"/>
                            </p:stCondLst>
                            <p:childTnLst>
                              <p:par>
                                <p:cTn id="250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1" dur="500" tmFilter="0, 0; .2, .5; .8, .5; 1, 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52" dur="250" autoRev="1" fill="hold"/>
                                        <p:tgtEl>
                                          <p:spTgt spid="2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3" fill="hold">
                            <p:stCondLst>
                              <p:cond delay="60499"/>
                            </p:stCondLst>
                            <p:childTnLst>
                              <p:par>
                                <p:cTn id="254" presetID="12" presetClass="entr" presetSubtype="8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6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25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8" fill="hold">
                            <p:stCondLst>
                              <p:cond delay="60999"/>
                            </p:stCondLst>
                            <p:childTnLst>
                              <p:par>
                                <p:cTn id="259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1" dur="1000"/>
                                        <p:tgtEl>
                                          <p:spTgt spid="3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2" dur="1000" fill="hold"/>
                                        <p:tgtEl>
                                          <p:spTgt spid="3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3" dur="1000" fill="hold"/>
                                        <p:tgtEl>
                                          <p:spTgt spid="3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4" fill="hold">
                            <p:stCondLst>
                              <p:cond delay="61999"/>
                            </p:stCondLst>
                            <p:childTnLst>
                              <p:par>
                                <p:cTn id="26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7" dur="1000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8" dur="1000" fill="hold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9" dur="1000" fill="hold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0" fill="hold">
                            <p:stCondLst>
                              <p:cond delay="62999"/>
                            </p:stCondLst>
                            <p:childTnLst>
                              <p:par>
                                <p:cTn id="271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72" dur="5776" fill="hold"/>
                                        <p:tgtEl>
                                          <p:spTgt spid="2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3" fill="hold">
                            <p:stCondLst>
                              <p:cond delay="68775"/>
                            </p:stCondLst>
                            <p:childTnLst>
                              <p:par>
                                <p:cTn id="274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6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8" fill="hold">
                            <p:stCondLst>
                              <p:cond delay="69275"/>
                            </p:stCondLst>
                            <p:childTnLst>
                              <p:par>
                                <p:cTn id="279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0" dur="500" tmFilter="0, 0; .2, .5; .8, .5; 1, 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81" dur="250" autoRev="1" fill="hold"/>
                                        <p:tgtEl>
                                          <p:spTgt spid="3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2" fill="hold">
                            <p:stCondLst>
                              <p:cond delay="69775"/>
                            </p:stCondLst>
                            <p:childTnLst>
                              <p:par>
                                <p:cTn id="283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5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6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7" fill="hold">
                            <p:stCondLst>
                              <p:cond delay="70275"/>
                            </p:stCondLst>
                            <p:childTnLst>
                              <p:par>
                                <p:cTn id="288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9" dur="500" tmFilter="0, 0; .2, .5; .8, .5; 1, 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90" dur="250" autoRev="1" fill="hold"/>
                                        <p:tgtEl>
                                          <p:spTgt spid="2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1" fill="hold">
                            <p:stCondLst>
                              <p:cond delay="70775"/>
                            </p:stCondLst>
                            <p:childTnLst>
                              <p:par>
                                <p:cTn id="292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4" dur="1000"/>
                                        <p:tgtEl>
                                          <p:spTgt spid="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5" dur="1000" fill="hold"/>
                                        <p:tgtEl>
                                          <p:spTgt spid="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6" dur="1000" fill="hold"/>
                                        <p:tgtEl>
                                          <p:spTgt spid="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7" fill="hold">
                            <p:stCondLst>
                              <p:cond delay="71775"/>
                            </p:stCondLst>
                            <p:childTnLst>
                              <p:par>
                                <p:cTn id="29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99" dur="12147" fill="hold"/>
                                        <p:tgtEl>
                                          <p:spTgt spid="3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0" fill="hold">
                            <p:stCondLst>
                              <p:cond delay="83922"/>
                            </p:stCondLst>
                            <p:childTnLst>
                              <p:par>
                                <p:cTn id="301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3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30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5" fill="hold">
                            <p:stCondLst>
                              <p:cond delay="84422"/>
                            </p:stCondLst>
                            <p:childTnLst>
                              <p:par>
                                <p:cTn id="306" presetID="26" presetClass="emph" presetSubtype="0" repeatCount="3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700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307" dur="500" tmFilter="0, 0; .2, .5; .8, .5; 1, 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08" dur="250" autoRev="1" fill="hold"/>
                                        <p:tgtEl>
                                          <p:spTgt spid="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 showWhenStopped="0">
                <p:cTn id="30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  <p:audio>
              <p:cMediaNode vol="100000" showWhenStopped="0">
                <p:cTn id="310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  <p:audio>
              <p:cMediaNode vol="100000" showWhenStopped="0">
                <p:cTn id="3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  <p:audio>
              <p:cMediaNode vol="100000" showWhenStopped="0">
                <p:cTn id="3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1"/>
                </p:tgtEl>
              </p:cMediaNode>
            </p:audio>
            <p:audio>
              <p:cMediaNode vol="100000" showWhenStopped="0">
                <p:cTn id="3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2"/>
                </p:tgtEl>
              </p:cMediaNode>
            </p:audio>
          </p:childTnLst>
        </p:cTn>
      </p:par>
    </p:tnLst>
    <p:bldLst>
      <p:bldP spid="35" grpId="0" animBg="1"/>
      <p:bldP spid="35" grpId="1" animBg="1"/>
      <p:bldP spid="31" grpId="0" uiExpand="1" build="p" animBg="1"/>
      <p:bldP spid="33" grpId="0" uiExpand="1" build="p" animBg="1"/>
      <p:bldP spid="30" grpId="0" animBg="1"/>
      <p:bldP spid="30" grpId="1" animBg="1"/>
      <p:bldP spid="28" grpId="0" animBg="1"/>
      <p:bldP spid="28" grpId="1" animBg="1"/>
      <p:bldP spid="27" grpId="0" animBg="1"/>
      <p:bldP spid="27" grpId="1" animBg="1"/>
      <p:bldP spid="26" grpId="0" animBg="1"/>
      <p:bldP spid="26" grpId="1" animBg="1"/>
      <p:bldP spid="23" grpId="0" animBg="1"/>
      <p:bldP spid="2" grpId="0" animBg="1"/>
      <p:bldP spid="2" grpId="1" animBg="1"/>
      <p:bldP spid="2" grpId="2" animBg="1"/>
      <p:bldP spid="2" grpId="3" animBg="1"/>
      <p:bldP spid="2" grpId="4" animBg="1"/>
      <p:bldP spid="18" grpId="0" animBg="1"/>
      <p:bldP spid="18" grpId="1" animBg="1"/>
      <p:bldP spid="17" grpId="0" animBg="1"/>
      <p:bldP spid="17" grpId="1" animBg="1"/>
      <p:bldP spid="17" grpId="2" animBg="1"/>
      <p:bldP spid="17" grpId="3" animBg="1"/>
      <p:bldP spid="16" grpId="0" animBg="1"/>
      <p:bldP spid="16" grpId="1" animBg="1"/>
      <p:bldP spid="16" grpId="2" animBg="1"/>
      <p:bldP spid="16" grpId="3" animBg="1"/>
      <p:bldP spid="12" grpId="0" animBg="1"/>
      <p:bldP spid="11" grpId="0" animBg="1"/>
      <p:bldP spid="11" grpId="1" animBg="1"/>
      <p:bldP spid="11" grpId="2" animBg="1"/>
      <p:bldP spid="10" grpId="0" animBg="1"/>
      <p:bldP spid="10" grpId="1" animBg="1"/>
      <p:bldP spid="10" grpId="2" animBg="1"/>
      <p:bldP spid="14" grpId="0" animBg="1"/>
      <p:bldP spid="14" grpId="1" animBg="1"/>
      <p:bldP spid="15" grpId="0" animBg="1"/>
      <p:bldP spid="15" grpId="1" animBg="1"/>
      <p:bldP spid="7" grpId="0" animBg="1"/>
      <p:bldP spid="7" grpId="1" animBg="1"/>
      <p:bldP spid="13" grpId="0" animBg="1"/>
      <p:bldP spid="13" grpId="1" animBg="1"/>
      <p:bldP spid="3" grpId="0" animBg="1"/>
      <p:bldP spid="5" grpId="0" animBg="1"/>
      <p:bldP spid="5" grpId="1" animBg="1"/>
      <p:bldP spid="9" grpId="0" animBg="1"/>
      <p:bldP spid="6" grpId="0" animBg="1"/>
      <p:bldP spid="6" grpId="1" animBg="1"/>
      <p:bldP spid="8" grpId="0" animBg="1"/>
      <p:bldP spid="24" grpId="4" animBg="1"/>
      <p:bldP spid="25" grpId="0" animBg="1"/>
      <p:bldP spid="29" grpId="0" animBg="1"/>
      <p:bldP spid="29" grpId="1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extBox 31"/>
          <p:cNvSpPr txBox="1"/>
          <p:nvPr/>
        </p:nvSpPr>
        <p:spPr>
          <a:xfrm>
            <a:off x="0" y="6488668"/>
            <a:ext cx="25717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ru-RU" sz="1200" dirty="0" err="1" smtClean="0"/>
              <a:t>БУЗ</a:t>
            </a:r>
            <a:r>
              <a:rPr lang="ru-RU" sz="1200" dirty="0" smtClean="0"/>
              <a:t> УР «</a:t>
            </a:r>
            <a:r>
              <a:rPr lang="ru-RU" sz="1200" dirty="0" err="1" smtClean="0"/>
              <a:t>ДГКП</a:t>
            </a:r>
            <a:r>
              <a:rPr lang="ru-RU" sz="1200" dirty="0" smtClean="0"/>
              <a:t> №2 </a:t>
            </a:r>
            <a:r>
              <a:rPr lang="ru-RU" sz="1200" dirty="0" err="1" smtClean="0"/>
              <a:t>МЗ</a:t>
            </a:r>
            <a:r>
              <a:rPr lang="ru-RU" sz="1200" dirty="0" smtClean="0"/>
              <a:t> УР» 2018 г.</a:t>
            </a:r>
            <a:endParaRPr lang="ru-RU" sz="1200" dirty="0"/>
          </a:p>
        </p:txBody>
      </p:sp>
      <p:sp>
        <p:nvSpPr>
          <p:cNvPr id="21" name="Выгнутая вправо стрелка 20"/>
          <p:cNvSpPr/>
          <p:nvPr/>
        </p:nvSpPr>
        <p:spPr>
          <a:xfrm>
            <a:off x="11582400" y="2954056"/>
            <a:ext cx="504825" cy="2475194"/>
          </a:xfrm>
          <a:prstGeom prst="curvedLeftArrow">
            <a:avLst>
              <a:gd name="adj1" fmla="val 25000"/>
              <a:gd name="adj2" fmla="val 72823"/>
              <a:gd name="adj3" fmla="val 25000"/>
            </a:avLst>
          </a:prstGeom>
          <a:solidFill>
            <a:srgbClr val="0070C0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Скругленный прямоугольник 37"/>
          <p:cNvSpPr/>
          <p:nvPr/>
        </p:nvSpPr>
        <p:spPr>
          <a:xfrm>
            <a:off x="9582150" y="4390995"/>
            <a:ext cx="1894252" cy="1797396"/>
          </a:xfrm>
          <a:prstGeom prst="roundRect">
            <a:avLst/>
          </a:prstGeom>
          <a:gradFill>
            <a:gsLst>
              <a:gs pos="0">
                <a:srgbClr val="002060"/>
              </a:gs>
              <a:gs pos="50000">
                <a:srgbClr val="002060"/>
              </a:gs>
              <a:gs pos="100000">
                <a:srgbClr val="0070C0"/>
              </a:gs>
            </a:gsLst>
            <a:lin ang="0" scaled="1"/>
          </a:gradFill>
          <a:ln>
            <a:noFill/>
          </a:ln>
          <a:effectLst>
            <a:outerShdw blurRad="184150" dist="241300" dir="11520000" sx="110000" sy="110000" algn="ctr">
              <a:srgbClr val="000000">
                <a:alpha val="18000"/>
              </a:srgbClr>
            </a:outerShdw>
          </a:effectLst>
          <a:scene3d>
            <a:camera prst="perspectiveFront" fov="5100000">
              <a:rot lat="0" lon="2100000" rev="0"/>
            </a:camera>
            <a:lightRig rig="flood" dir="t">
              <a:rot lat="0" lon="0" rev="13800000"/>
            </a:lightRig>
          </a:scene3d>
          <a:sp3d extrusionH="107950" prstMaterial="plastic">
            <a:bevelT w="82550" h="63500" prst="divot"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latin typeface="Impact" panose="020B0806030902050204" pitchFamily="34" charset="0"/>
              </a:rPr>
              <a:t>Кабинет </a:t>
            </a:r>
            <a:endParaRPr lang="ru-RU" sz="2000" dirty="0" smtClean="0">
              <a:latin typeface="Impact" panose="020B0806030902050204" pitchFamily="34" charset="0"/>
            </a:endParaRPr>
          </a:p>
          <a:p>
            <a:pPr algn="ctr"/>
            <a:r>
              <a:rPr lang="ru-RU" sz="2000" dirty="0" smtClean="0">
                <a:latin typeface="Impact" panose="020B0806030902050204" pitchFamily="34" charset="0"/>
              </a:rPr>
              <a:t>№212 офтальмолог</a:t>
            </a:r>
          </a:p>
        </p:txBody>
      </p:sp>
      <p:sp>
        <p:nvSpPr>
          <p:cNvPr id="31" name="Стрелка влево 30"/>
          <p:cNvSpPr/>
          <p:nvPr/>
        </p:nvSpPr>
        <p:spPr>
          <a:xfrm>
            <a:off x="9432216" y="5030765"/>
            <a:ext cx="299868" cy="517853"/>
          </a:xfrm>
          <a:prstGeom prst="leftArrow">
            <a:avLst/>
          </a:prstGeom>
          <a:solidFill>
            <a:srgbClr val="002060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Скругленный прямоугольник 38"/>
          <p:cNvSpPr/>
          <p:nvPr/>
        </p:nvSpPr>
        <p:spPr>
          <a:xfrm>
            <a:off x="7978797" y="4390993"/>
            <a:ext cx="1364616" cy="1797396"/>
          </a:xfrm>
          <a:prstGeom prst="roundRect">
            <a:avLst/>
          </a:prstGeom>
          <a:gradFill>
            <a:gsLst>
              <a:gs pos="0">
                <a:srgbClr val="7030A0"/>
              </a:gs>
              <a:gs pos="50000">
                <a:srgbClr val="7030A0"/>
              </a:gs>
              <a:gs pos="100000">
                <a:srgbClr val="002060"/>
              </a:gs>
            </a:gsLst>
            <a:lin ang="0" scaled="1"/>
          </a:gradFill>
          <a:ln>
            <a:noFill/>
          </a:ln>
          <a:effectLst>
            <a:outerShdw blurRad="184150" dist="241300" dir="11520000" sx="110000" sy="110000" algn="ctr">
              <a:srgbClr val="000000">
                <a:alpha val="18000"/>
              </a:srgbClr>
            </a:outerShdw>
          </a:effectLst>
          <a:scene3d>
            <a:camera prst="perspectiveFront" fov="5100000">
              <a:rot lat="0" lon="2100000" rev="0"/>
            </a:camera>
            <a:lightRig rig="flood" dir="t">
              <a:rot lat="0" lon="0" rev="13800000"/>
            </a:lightRig>
          </a:scene3d>
          <a:sp3d extrusionH="107950" prstMaterial="plastic">
            <a:bevelT w="82550" h="63500" prst="divot"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latin typeface="Impact" panose="020B0806030902050204" pitchFamily="34" charset="0"/>
              </a:rPr>
              <a:t>Кабинет </a:t>
            </a:r>
            <a:r>
              <a:rPr lang="ru-RU" sz="2000" dirty="0" smtClean="0">
                <a:latin typeface="Impact" panose="020B0806030902050204" pitchFamily="34" charset="0"/>
              </a:rPr>
              <a:t>№201 </a:t>
            </a:r>
          </a:p>
          <a:p>
            <a:pPr algn="ctr"/>
            <a:r>
              <a:rPr lang="ru-RU" sz="2000" dirty="0" smtClean="0">
                <a:latin typeface="Impact" panose="020B0806030902050204" pitchFamily="34" charset="0"/>
              </a:rPr>
              <a:t>ЭКГ</a:t>
            </a:r>
          </a:p>
        </p:txBody>
      </p:sp>
      <p:sp>
        <p:nvSpPr>
          <p:cNvPr id="40" name="Стрелка влево 39"/>
          <p:cNvSpPr/>
          <p:nvPr/>
        </p:nvSpPr>
        <p:spPr>
          <a:xfrm>
            <a:off x="7797135" y="5030765"/>
            <a:ext cx="299868" cy="517853"/>
          </a:xfrm>
          <a:prstGeom prst="leftArrow">
            <a:avLst/>
          </a:prstGeom>
          <a:solidFill>
            <a:srgbClr val="7030A0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1" name="Скругленный прямоугольник 40"/>
          <p:cNvSpPr/>
          <p:nvPr/>
        </p:nvSpPr>
        <p:spPr>
          <a:xfrm>
            <a:off x="6374705" y="4390993"/>
            <a:ext cx="1364616" cy="1797396"/>
          </a:xfrm>
          <a:prstGeom prst="roundRect">
            <a:avLst/>
          </a:prstGeom>
          <a:gradFill>
            <a:gsLst>
              <a:gs pos="0">
                <a:schemeClr val="tx1"/>
              </a:gs>
              <a:gs pos="50000">
                <a:schemeClr val="tx1"/>
              </a:gs>
              <a:gs pos="100000">
                <a:srgbClr val="7030A0"/>
              </a:gs>
            </a:gsLst>
            <a:lin ang="0" scaled="1"/>
          </a:gradFill>
          <a:ln>
            <a:noFill/>
          </a:ln>
          <a:effectLst>
            <a:outerShdw blurRad="184150" dist="241300" dir="11520000" sx="110000" sy="110000" algn="ctr">
              <a:srgbClr val="000000">
                <a:alpha val="18000"/>
              </a:srgbClr>
            </a:outerShdw>
          </a:effectLst>
          <a:scene3d>
            <a:camera prst="perspectiveFront" fov="5100000">
              <a:rot lat="0" lon="2100000" rev="0"/>
            </a:camera>
            <a:lightRig rig="flood" dir="t">
              <a:rot lat="0" lon="0" rev="13800000"/>
            </a:lightRig>
          </a:scene3d>
          <a:sp3d extrusionH="107950" prstMaterial="plastic">
            <a:bevelT w="82550" h="63500" prst="divot"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latin typeface="Impact" panose="020B0806030902050204" pitchFamily="34" charset="0"/>
              </a:rPr>
              <a:t>Кабинет </a:t>
            </a:r>
            <a:r>
              <a:rPr lang="ru-RU" sz="2000" dirty="0" smtClean="0">
                <a:latin typeface="Impact" panose="020B0806030902050204" pitchFamily="34" charset="0"/>
              </a:rPr>
              <a:t>№326 </a:t>
            </a:r>
          </a:p>
          <a:p>
            <a:pPr algn="ctr"/>
            <a:r>
              <a:rPr lang="ru-RU" sz="2000" dirty="0" smtClean="0">
                <a:latin typeface="Impact" panose="020B0806030902050204" pitchFamily="34" charset="0"/>
              </a:rPr>
              <a:t>хирург</a:t>
            </a:r>
          </a:p>
        </p:txBody>
      </p:sp>
      <p:sp>
        <p:nvSpPr>
          <p:cNvPr id="42" name="Стрелка влево 41"/>
          <p:cNvSpPr/>
          <p:nvPr/>
        </p:nvSpPr>
        <p:spPr>
          <a:xfrm>
            <a:off x="6219825" y="5030766"/>
            <a:ext cx="266700" cy="517853"/>
          </a:xfrm>
          <a:prstGeom prst="leftArrow">
            <a:avLst/>
          </a:prstGeom>
          <a:solidFill>
            <a:schemeClr val="tx1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Скругленный прямоугольник 36"/>
          <p:cNvSpPr/>
          <p:nvPr/>
        </p:nvSpPr>
        <p:spPr>
          <a:xfrm>
            <a:off x="10111786" y="1985623"/>
            <a:ext cx="1364616" cy="1797396"/>
          </a:xfrm>
          <a:prstGeom prst="roundRect">
            <a:avLst/>
          </a:prstGeom>
          <a:gradFill>
            <a:gsLst>
              <a:gs pos="0">
                <a:srgbClr val="00B0F0"/>
              </a:gs>
              <a:gs pos="50000">
                <a:srgbClr val="0070C0"/>
              </a:gs>
              <a:gs pos="100000">
                <a:srgbClr val="0070C0"/>
              </a:gs>
            </a:gsLst>
            <a:lin ang="0" scaled="1"/>
          </a:gradFill>
          <a:ln>
            <a:noFill/>
          </a:ln>
          <a:effectLst>
            <a:outerShdw blurRad="184150" dist="241300" dir="11520000" sx="110000" sy="110000" algn="ctr">
              <a:srgbClr val="000000">
                <a:alpha val="18000"/>
              </a:srgbClr>
            </a:outerShdw>
          </a:effectLst>
          <a:scene3d>
            <a:camera prst="perspectiveFront" fov="5100000">
              <a:rot lat="0" lon="2100000" rev="0"/>
            </a:camera>
            <a:lightRig rig="flood" dir="t">
              <a:rot lat="0" lon="0" rev="13800000"/>
            </a:lightRig>
          </a:scene3d>
          <a:sp3d extrusionH="107950" prstMaterial="plastic">
            <a:bevelT w="82550" h="63500" prst="divot"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latin typeface="Impact" panose="020B0806030902050204" pitchFamily="34" charset="0"/>
              </a:rPr>
              <a:t>Кабинет </a:t>
            </a:r>
            <a:r>
              <a:rPr lang="ru-RU" sz="2000" dirty="0" smtClean="0">
                <a:latin typeface="Impact" panose="020B0806030902050204" pitchFamily="34" charset="0"/>
              </a:rPr>
              <a:t>№205 невролог</a:t>
            </a:r>
          </a:p>
        </p:txBody>
      </p:sp>
      <p:sp>
        <p:nvSpPr>
          <p:cNvPr id="33" name="Стрелка вправо 32"/>
          <p:cNvSpPr/>
          <p:nvPr/>
        </p:nvSpPr>
        <p:spPr>
          <a:xfrm>
            <a:off x="9966860" y="2401965"/>
            <a:ext cx="289853" cy="552090"/>
          </a:xfrm>
          <a:prstGeom prst="rightArrow">
            <a:avLst/>
          </a:prstGeom>
          <a:solidFill>
            <a:srgbClr val="00B0F0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Стрелка вправо 29"/>
          <p:cNvSpPr/>
          <p:nvPr/>
        </p:nvSpPr>
        <p:spPr>
          <a:xfrm>
            <a:off x="8439979" y="2401966"/>
            <a:ext cx="289853" cy="552090"/>
          </a:xfrm>
          <a:prstGeom prst="rightArrow">
            <a:avLst/>
          </a:prstGeom>
          <a:solidFill>
            <a:srgbClr val="00B050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Стрелка вправо 26"/>
          <p:cNvSpPr/>
          <p:nvPr/>
        </p:nvSpPr>
        <p:spPr>
          <a:xfrm>
            <a:off x="6733511" y="2401966"/>
            <a:ext cx="257508" cy="552090"/>
          </a:xfrm>
          <a:prstGeom prst="rightArrow">
            <a:avLst/>
          </a:prstGeom>
          <a:solidFill>
            <a:srgbClr val="92D050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5241791" y="2001329"/>
            <a:ext cx="1397134" cy="1765987"/>
          </a:xfrm>
          <a:prstGeom prst="roundRect">
            <a:avLst/>
          </a:prstGeom>
          <a:gradFill>
            <a:gsLst>
              <a:gs pos="0">
                <a:srgbClr val="FFFF00"/>
              </a:gs>
              <a:gs pos="50000">
                <a:srgbClr val="92D050"/>
              </a:gs>
              <a:gs pos="100000">
                <a:srgbClr val="92D050"/>
              </a:gs>
            </a:gsLst>
            <a:lin ang="0" scaled="1"/>
          </a:gradFill>
          <a:ln>
            <a:noFill/>
          </a:ln>
          <a:effectLst>
            <a:outerShdw blurRad="184150" dist="241300" dir="11520000" sx="110000" sy="110000" algn="ctr">
              <a:srgbClr val="000000">
                <a:alpha val="18000"/>
              </a:srgbClr>
            </a:outerShdw>
          </a:effectLst>
          <a:scene3d>
            <a:camera prst="perspectiveFront" fov="5100000">
              <a:rot lat="0" lon="2100000" rev="0"/>
            </a:camera>
            <a:lightRig rig="flood" dir="t">
              <a:rot lat="0" lon="0" rev="13800000"/>
            </a:lightRig>
          </a:scene3d>
          <a:sp3d extrusionH="107950" prstMaterial="plastic">
            <a:bevelT w="82550" h="63500" prst="divot"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latin typeface="Impact" panose="020B0806030902050204" pitchFamily="34" charset="0"/>
              </a:rPr>
              <a:t>Кабинет №</a:t>
            </a:r>
            <a:r>
              <a:rPr lang="ru-RU" sz="2000" dirty="0" smtClean="0">
                <a:latin typeface="Impact" panose="020B0806030902050204" pitchFamily="34" charset="0"/>
              </a:rPr>
              <a:t>118 (сдача анализов крови)</a:t>
            </a:r>
            <a:endParaRPr lang="ru-RU" sz="2000" dirty="0">
              <a:latin typeface="Impact" panose="020B0806030902050204" pitchFamily="34" charset="0"/>
            </a:endParaRPr>
          </a:p>
        </p:txBody>
      </p:sp>
      <p:sp>
        <p:nvSpPr>
          <p:cNvPr id="16" name="Стрелка вправо 15"/>
          <p:cNvSpPr/>
          <p:nvPr/>
        </p:nvSpPr>
        <p:spPr>
          <a:xfrm>
            <a:off x="5110252" y="2401965"/>
            <a:ext cx="263078" cy="552090"/>
          </a:xfrm>
          <a:prstGeom prst="rightArrow">
            <a:avLst/>
          </a:prstGeom>
          <a:solidFill>
            <a:srgbClr val="FFFF00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3766394" y="2001327"/>
            <a:ext cx="1281855" cy="1765989"/>
          </a:xfrm>
          <a:prstGeom prst="roundRect">
            <a:avLst/>
          </a:prstGeom>
          <a:gradFill>
            <a:gsLst>
              <a:gs pos="0">
                <a:srgbClr val="FFC000"/>
              </a:gs>
              <a:gs pos="50000">
                <a:srgbClr val="FFC000"/>
              </a:gs>
              <a:gs pos="100000">
                <a:srgbClr val="FFFF00"/>
              </a:gs>
            </a:gsLst>
            <a:lin ang="0" scaled="1"/>
          </a:gradFill>
          <a:ln>
            <a:noFill/>
          </a:ln>
          <a:effectLst>
            <a:outerShdw blurRad="184150" dist="241300" dir="11520000" sx="110000" sy="110000" algn="ctr">
              <a:srgbClr val="000000">
                <a:alpha val="18000"/>
              </a:srgbClr>
            </a:outerShdw>
          </a:effectLst>
          <a:scene3d>
            <a:camera prst="perspectiveFront" fov="5100000">
              <a:rot lat="0" lon="2100000" rev="0"/>
            </a:camera>
            <a:lightRig rig="flood" dir="t">
              <a:rot lat="0" lon="0" rev="13800000"/>
            </a:lightRig>
          </a:scene3d>
          <a:sp3d extrusionH="107950" prstMaterial="plastic">
            <a:bevelT w="82550" h="63500" prst="divot"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latin typeface="Impact" panose="020B0806030902050204" pitchFamily="34" charset="0"/>
              </a:rPr>
              <a:t>Кабинет №104 ортопед</a:t>
            </a:r>
            <a:endParaRPr lang="ru-RU" sz="2000" dirty="0">
              <a:latin typeface="Impact" panose="020B0806030902050204" pitchFamily="34" charset="0"/>
            </a:endParaRPr>
          </a:p>
        </p:txBody>
      </p:sp>
      <p:sp>
        <p:nvSpPr>
          <p:cNvPr id="14" name="Стрелка вправо 13"/>
          <p:cNvSpPr/>
          <p:nvPr/>
        </p:nvSpPr>
        <p:spPr>
          <a:xfrm>
            <a:off x="3633651" y="2401965"/>
            <a:ext cx="265489" cy="552090"/>
          </a:xfrm>
          <a:prstGeom prst="rightArrow">
            <a:avLst/>
          </a:prstGeom>
          <a:solidFill>
            <a:srgbClr val="FFC000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3107433" y="2001327"/>
            <a:ext cx="483079" cy="3122765"/>
          </a:xfrm>
          <a:prstGeom prst="roundRect">
            <a:avLst/>
          </a:prstGeom>
          <a:gradFill>
            <a:gsLst>
              <a:gs pos="0">
                <a:srgbClr val="FF0000"/>
              </a:gs>
              <a:gs pos="50000">
                <a:srgbClr val="FFC000"/>
              </a:gs>
              <a:gs pos="100000">
                <a:srgbClr val="FFC000"/>
              </a:gs>
            </a:gsLst>
            <a:lin ang="0" scaled="0"/>
          </a:gra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ХОЛЛ</a:t>
            </a:r>
            <a:endParaRPr lang="ru-RU" dirty="0"/>
          </a:p>
        </p:txBody>
      </p:sp>
      <p:sp>
        <p:nvSpPr>
          <p:cNvPr id="13" name="Стрелка вправо 12"/>
          <p:cNvSpPr/>
          <p:nvPr/>
        </p:nvSpPr>
        <p:spPr>
          <a:xfrm>
            <a:off x="2872423" y="3621941"/>
            <a:ext cx="235010" cy="552090"/>
          </a:xfrm>
          <a:prstGeom prst="rightArrow">
            <a:avLst/>
          </a:prstGeom>
          <a:solidFill>
            <a:srgbClr val="FF0000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419548" y="172528"/>
            <a:ext cx="3479592" cy="1311215"/>
          </a:xfrm>
          <a:prstGeom prst="roundRect">
            <a:avLst/>
          </a:prstGeom>
          <a:ln>
            <a:noFill/>
          </a:ln>
          <a:effectLst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Front" fov="3300000">
              <a:rot lat="486000" lon="19530000" rev="174000"/>
            </a:camera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/>
              <a:t>Профилактический медицинский осмотр (дети 12 мес.)</a:t>
            </a:r>
            <a:endParaRPr lang="ru-RU" sz="2000" b="1" dirty="0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2324100" y="2001329"/>
            <a:ext cx="483079" cy="3122763"/>
          </a:xfrm>
          <a:prstGeom prst="roundRect">
            <a:avLst/>
          </a:prstGeom>
          <a:gradFill>
            <a:gsLst>
              <a:gs pos="0">
                <a:schemeClr val="accent1"/>
              </a:gs>
              <a:gs pos="50000">
                <a:schemeClr val="accent1"/>
              </a:gs>
              <a:gs pos="100000">
                <a:srgbClr val="FF0000"/>
              </a:gs>
            </a:gsLst>
            <a:lin ang="0" scaled="0"/>
          </a:gra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ГАРДЕРОБ</a:t>
            </a:r>
            <a:endParaRPr lang="ru-RU" dirty="0"/>
          </a:p>
        </p:txBody>
      </p:sp>
      <p:sp>
        <p:nvSpPr>
          <p:cNvPr id="6" name="Стрелка вправо 5"/>
          <p:cNvSpPr/>
          <p:nvPr/>
        </p:nvSpPr>
        <p:spPr>
          <a:xfrm>
            <a:off x="1705889" y="3605842"/>
            <a:ext cx="618211" cy="552090"/>
          </a:xfrm>
          <a:prstGeom prst="rightArrow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кругленная прямоугольная выноска 7"/>
          <p:cNvSpPr/>
          <p:nvPr/>
        </p:nvSpPr>
        <p:spPr>
          <a:xfrm>
            <a:off x="111060" y="1914525"/>
            <a:ext cx="2117789" cy="1574860"/>
          </a:xfrm>
          <a:prstGeom prst="wedgeRoundRectCallou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/>
              <a:t>ПРЕДВАРИТЕЛЬНУЮ ЗАПИСЬ НА </a:t>
            </a:r>
            <a:r>
              <a:rPr lang="ru-RU" sz="1400" dirty="0" err="1" smtClean="0"/>
              <a:t>ПРОФОСМОТР</a:t>
            </a:r>
            <a:r>
              <a:rPr lang="ru-RU" sz="1400" dirty="0" smtClean="0"/>
              <a:t> ПРОВОДИТ МЕДСЕСТРА ПЕДИАТРИЧЕСКОГО УЧАСТКА</a:t>
            </a:r>
            <a:endParaRPr lang="ru-RU" sz="14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060" y="3767316"/>
            <a:ext cx="1695971" cy="1356776"/>
          </a:xfrm>
          <a:prstGeom prst="rect">
            <a:avLst/>
          </a:prstGeom>
          <a:ln>
            <a:noFill/>
          </a:ln>
          <a:effectLst>
            <a:outerShdw blurRad="184150" dist="241300" dir="11520000" sx="110000" sy="110000" algn="ctr">
              <a:srgbClr val="000000">
                <a:alpha val="18000"/>
              </a:srgbClr>
            </a:outerShdw>
          </a:effectLst>
          <a:scene3d>
            <a:camera prst="perspectiveFront" fov="5100000">
              <a:rot lat="0" lon="19800000" rev="0"/>
            </a:camera>
            <a:lightRig rig="flood" dir="t">
              <a:rot lat="0" lon="0" rev="13800000"/>
            </a:lightRig>
          </a:scene3d>
          <a:sp3d extrusionH="107950" prstMaterial="plastic">
            <a:bevelT w="82550" h="63500" prst="divot"/>
            <a:bevelB/>
          </a:sp3d>
        </p:spPr>
      </p:pic>
      <p:sp>
        <p:nvSpPr>
          <p:cNvPr id="24" name="Скругленный прямоугольник 23"/>
          <p:cNvSpPr/>
          <p:nvPr/>
        </p:nvSpPr>
        <p:spPr>
          <a:xfrm>
            <a:off x="6862265" y="1914525"/>
            <a:ext cx="1500020" cy="2066925"/>
          </a:xfrm>
          <a:prstGeom prst="roundRect">
            <a:avLst/>
          </a:prstGeom>
          <a:gradFill>
            <a:gsLst>
              <a:gs pos="0">
                <a:srgbClr val="92D050"/>
              </a:gs>
              <a:gs pos="50000">
                <a:srgbClr val="92D050"/>
              </a:gs>
              <a:gs pos="100000">
                <a:srgbClr val="00B050"/>
              </a:gs>
            </a:gsLst>
            <a:lin ang="0" scaled="1"/>
          </a:gradFill>
          <a:ln>
            <a:noFill/>
          </a:ln>
          <a:effectLst>
            <a:outerShdw blurRad="184150" dist="241300" dir="11520000" sx="110000" sy="110000" algn="ctr">
              <a:srgbClr val="000000">
                <a:alpha val="18000"/>
              </a:srgbClr>
            </a:outerShdw>
          </a:effectLst>
          <a:scene3d>
            <a:camera prst="perspectiveFront" fov="5100000">
              <a:rot lat="0" lon="2100000" rev="0"/>
            </a:camera>
            <a:lightRig rig="flood" dir="t">
              <a:rot lat="0" lon="0" rev="13800000"/>
            </a:lightRig>
          </a:scene3d>
          <a:sp3d extrusionH="107950" prstMaterial="plastic">
            <a:bevelT w="82550" h="63500" prst="divot"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latin typeface="Impact" panose="020B0806030902050204" pitchFamily="34" charset="0"/>
              </a:rPr>
              <a:t>Лаборатория </a:t>
            </a:r>
          </a:p>
          <a:p>
            <a:pPr algn="ctr"/>
            <a:r>
              <a:rPr lang="ru-RU" sz="2000" dirty="0" smtClean="0">
                <a:latin typeface="Impact" panose="020B0806030902050204" pitchFamily="34" charset="0"/>
              </a:rPr>
              <a:t>2 этаж (сдача анализов мочи)</a:t>
            </a:r>
            <a:endParaRPr lang="ru-RU" sz="2000" dirty="0">
              <a:latin typeface="Impact" panose="020B0806030902050204" pitchFamily="34" charset="0"/>
            </a:endParaRPr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8661105" y="1969920"/>
            <a:ext cx="1223181" cy="1797396"/>
          </a:xfrm>
          <a:prstGeom prst="roundRect">
            <a:avLst/>
          </a:prstGeom>
          <a:gradFill>
            <a:gsLst>
              <a:gs pos="0">
                <a:srgbClr val="00B050"/>
              </a:gs>
              <a:gs pos="50000">
                <a:srgbClr val="00B050"/>
              </a:gs>
              <a:gs pos="100000">
                <a:srgbClr val="00B0F0"/>
              </a:gs>
            </a:gsLst>
            <a:lin ang="0" scaled="1"/>
          </a:gradFill>
          <a:ln>
            <a:noFill/>
          </a:ln>
          <a:effectLst>
            <a:outerShdw blurRad="184150" dist="241300" dir="11520000" sx="110000" sy="110000" algn="ctr">
              <a:srgbClr val="000000">
                <a:alpha val="18000"/>
              </a:srgbClr>
            </a:outerShdw>
          </a:effectLst>
          <a:scene3d>
            <a:camera prst="perspectiveFront" fov="5100000">
              <a:rot lat="0" lon="2100000" rev="0"/>
            </a:camera>
            <a:lightRig rig="flood" dir="t">
              <a:rot lat="0" lon="0" rev="13800000"/>
            </a:lightRig>
          </a:scene3d>
          <a:sp3d extrusionH="107950" prstMaterial="plastic">
            <a:bevelT w="82550" h="63500" prst="divot"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latin typeface="Impact" panose="020B0806030902050204" pitchFamily="34" charset="0"/>
              </a:rPr>
              <a:t>Кабинет </a:t>
            </a:r>
            <a:r>
              <a:rPr lang="ru-RU" sz="2000" dirty="0" smtClean="0">
                <a:latin typeface="Impact" panose="020B0806030902050204" pitchFamily="34" charset="0"/>
              </a:rPr>
              <a:t>№208 ЛОР</a:t>
            </a:r>
          </a:p>
        </p:txBody>
      </p:sp>
      <p:pic>
        <p:nvPicPr>
          <p:cNvPr id="36" name="Предварительную запись на проф осмотр проводит медсЕстра педиатрического участка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2891433" y="6934200"/>
            <a:ext cx="216000" cy="216000"/>
          </a:xfrm>
          <a:prstGeom prst="rect">
            <a:avLst/>
          </a:prstGeom>
        </p:spPr>
      </p:pic>
      <p:pic>
        <p:nvPicPr>
          <p:cNvPr id="19" name="Профилактический медицинский осмотр детей двенадцати месяцев муж.wav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2597439" y="6934200"/>
            <a:ext cx="216000" cy="216000"/>
          </a:xfrm>
          <a:prstGeom prst="rect">
            <a:avLst/>
          </a:prstGeom>
        </p:spPr>
      </p:pic>
      <p:sp>
        <p:nvSpPr>
          <p:cNvPr id="43" name="Скругленный прямоугольник 42"/>
          <p:cNvSpPr/>
          <p:nvPr/>
        </p:nvSpPr>
        <p:spPr>
          <a:xfrm>
            <a:off x="3899140" y="4390993"/>
            <a:ext cx="2274290" cy="1797396"/>
          </a:xfrm>
          <a:prstGeom prst="roundRect">
            <a:avLst/>
          </a:prstGeom>
          <a:gradFill>
            <a:gsLst>
              <a:gs pos="0">
                <a:schemeClr val="bg1"/>
              </a:gs>
              <a:gs pos="50000">
                <a:schemeClr val="bg1">
                  <a:lumMod val="75000"/>
                </a:schemeClr>
              </a:gs>
              <a:gs pos="100000">
                <a:schemeClr val="tx1"/>
              </a:gs>
            </a:gsLst>
            <a:lin ang="0" scaled="1"/>
          </a:gradFill>
          <a:ln>
            <a:noFill/>
          </a:ln>
          <a:effectLst>
            <a:outerShdw blurRad="184150" dist="241300" dir="11520000" sx="110000" sy="110000" algn="ctr">
              <a:srgbClr val="000000">
                <a:alpha val="18000"/>
              </a:srgbClr>
            </a:outerShdw>
          </a:effectLst>
          <a:scene3d>
            <a:camera prst="perspectiveFront" fov="5100000">
              <a:rot lat="0" lon="2100000" rev="0"/>
            </a:camera>
            <a:lightRig rig="flood" dir="t">
              <a:rot lat="0" lon="0" rev="13800000"/>
            </a:lightRig>
          </a:scene3d>
          <a:sp3d extrusionH="107950" prstMaterial="plastic">
            <a:bevelT w="82550" h="63500" prst="divot"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latin typeface="Impact" panose="020B0806030902050204" pitchFamily="34" charset="0"/>
              </a:rPr>
              <a:t>Кабинет </a:t>
            </a:r>
            <a:r>
              <a:rPr lang="ru-RU" sz="2000" dirty="0" smtClean="0">
                <a:latin typeface="Impact" panose="020B0806030902050204" pitchFamily="34" charset="0"/>
              </a:rPr>
              <a:t>участкового </a:t>
            </a:r>
          </a:p>
          <a:p>
            <a:pPr algn="ctr"/>
            <a:r>
              <a:rPr lang="ru-RU" sz="2000" dirty="0" smtClean="0">
                <a:latin typeface="Impact" panose="020B0806030902050204" pitchFamily="34" charset="0"/>
              </a:rPr>
              <a:t>педиатра</a:t>
            </a:r>
          </a:p>
        </p:txBody>
      </p:sp>
      <p:sp>
        <p:nvSpPr>
          <p:cNvPr id="34" name="Прямоугольник 33">
            <a:hlinkClick r:id="rId8" action="ppaction://hlinksldjump"/>
          </p:cNvPr>
          <p:cNvSpPr/>
          <p:nvPr/>
        </p:nvSpPr>
        <p:spPr>
          <a:xfrm>
            <a:off x="0" y="0"/>
            <a:ext cx="12192000" cy="6857999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922692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848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4848"/>
                            </p:stCondLst>
                            <p:childTnLst>
                              <p:par>
                                <p:cTn id="8" presetID="4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0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6848"/>
                            </p:stCondLst>
                            <p:childTnLst>
                              <p:par>
                                <p:cTn id="12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5599" fill="hold"/>
                                        <p:tgtEl>
                                          <p:spTgt spid="3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2947"/>
                            </p:stCondLst>
                            <p:childTnLst>
                              <p:par>
                                <p:cTn id="19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3447"/>
                            </p:stCondLst>
                            <p:childTnLst>
                              <p:par>
                                <p:cTn id="24" presetID="26" presetClass="emph" presetSubtype="0" fill="hold" grpId="1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5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6" dur="25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4447"/>
                            </p:stCondLst>
                            <p:childTnLst>
                              <p:par>
                                <p:cTn id="28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4947"/>
                            </p:stCondLst>
                            <p:childTnLst>
                              <p:par>
                                <p:cTn id="33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5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5447"/>
                            </p:stCondLst>
                            <p:childTnLst>
                              <p:par>
                                <p:cTn id="37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4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5947"/>
                            </p:stCondLst>
                            <p:childTnLst>
                              <p:par>
                                <p:cTn id="42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500" tmFilter="0, 0; .2, .5; .8, .5; 1, 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4" dur="250" autoRev="1" fill="hold"/>
                                        <p:tgtEl>
                                          <p:spTgt spid="1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6447"/>
                            </p:stCondLst>
                            <p:childTnLst>
                              <p:par>
                                <p:cTn id="46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16947"/>
                            </p:stCondLst>
                            <p:childTnLst>
                              <p:par>
                                <p:cTn id="51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2" dur="5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3" dur="25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17447"/>
                            </p:stCondLst>
                            <p:childTnLst>
                              <p:par>
                                <p:cTn id="55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5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17947"/>
                            </p:stCondLst>
                            <p:childTnLst>
                              <p:par>
                                <p:cTn id="60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1" dur="500" tmFilter="0, 0; .2, .5; .8, .5; 1, 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2" dur="250" autoRev="1" fill="hold"/>
                                        <p:tgtEl>
                                          <p:spTgt spid="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18447"/>
                            </p:stCondLst>
                            <p:childTnLst>
                              <p:par>
                                <p:cTn id="64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6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8947"/>
                            </p:stCondLst>
                            <p:childTnLst>
                              <p:par>
                                <p:cTn id="69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7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19447"/>
                            </p:stCondLst>
                            <p:childTnLst>
                              <p:par>
                                <p:cTn id="74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5" dur="500" tmFilter="0, 0; .2, .5; .8, .5; 1, 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6" dur="250" autoRev="1" fill="hold"/>
                                        <p:tgtEl>
                                          <p:spTgt spid="1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19947"/>
                            </p:stCondLst>
                            <p:childTnLst>
                              <p:par>
                                <p:cTn id="78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0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8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20447"/>
                            </p:stCondLst>
                            <p:childTnLst>
                              <p:par>
                                <p:cTn id="83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8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20947"/>
                            </p:stCondLst>
                            <p:childTnLst>
                              <p:par>
                                <p:cTn id="88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9" dur="500" tmFilter="0, 0; .2, .5; .8, .5; 1, 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0" dur="250" autoRev="1" fill="hold"/>
                                        <p:tgtEl>
                                          <p:spTgt spid="2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21447"/>
                            </p:stCondLst>
                            <p:childTnLst>
                              <p:par>
                                <p:cTn id="92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4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9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21947"/>
                            </p:stCondLst>
                            <p:childTnLst>
                              <p:par>
                                <p:cTn id="97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9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0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22447"/>
                            </p:stCondLst>
                            <p:childTnLst>
                              <p:par>
                                <p:cTn id="102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3" dur="500" tmFilter="0, 0; .2, .5; .8, .5; 1, 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4" dur="250" autoRev="1" fill="hold"/>
                                        <p:tgtEl>
                                          <p:spTgt spid="3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22947"/>
                            </p:stCondLst>
                            <p:childTnLst>
                              <p:par>
                                <p:cTn id="106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8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0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23447"/>
                            </p:stCondLst>
                            <p:childTnLst>
                              <p:par>
                                <p:cTn id="111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3" dur="5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1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>
                            <p:stCondLst>
                              <p:cond delay="23947"/>
                            </p:stCondLst>
                            <p:childTnLst>
                              <p:par>
                                <p:cTn id="116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7" dur="500" tmFilter="0, 0; .2, .5; .8, .5; 1, 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8" dur="250" autoRev="1" fill="hold"/>
                                        <p:tgtEl>
                                          <p:spTgt spid="3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9" fill="hold">
                            <p:stCondLst>
                              <p:cond delay="24447"/>
                            </p:stCondLst>
                            <p:childTnLst>
                              <p:par>
                                <p:cTn id="120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2" dur="5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23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4" fill="hold">
                            <p:stCondLst>
                              <p:cond delay="24947"/>
                            </p:stCondLst>
                            <p:childTnLst>
                              <p:par>
                                <p:cTn id="125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7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8" fill="hold">
                            <p:stCondLst>
                              <p:cond delay="26947"/>
                            </p:stCondLst>
                            <p:childTnLst>
                              <p:par>
                                <p:cTn id="129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0" dur="500" tmFilter="0, 0; .2, .5; .8, .5; 1, 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1" dur="250" autoRev="1" fill="hold"/>
                                        <p:tgtEl>
                                          <p:spTgt spid="2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2" fill="hold">
                            <p:stCondLst>
                              <p:cond delay="27447"/>
                            </p:stCondLst>
                            <p:childTnLst>
                              <p:par>
                                <p:cTn id="133" presetID="12" presetClass="entr" presetSubtype="2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5" dur="5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136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7" fill="hold">
                            <p:stCondLst>
                              <p:cond delay="28197"/>
                            </p:stCondLst>
                            <p:childTnLst>
                              <p:par>
                                <p:cTn id="138" presetID="1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0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14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2" fill="hold">
                            <p:stCondLst>
                              <p:cond delay="28697"/>
                            </p:stCondLst>
                            <p:childTnLst>
                              <p:par>
                                <p:cTn id="143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4" dur="500" tmFilter="0, 0; .2, .5; .8, .5; 1, 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5" dur="250" autoRev="1" fill="hold"/>
                                        <p:tgtEl>
                                          <p:spTgt spid="3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6" fill="hold">
                            <p:stCondLst>
                              <p:cond delay="29197"/>
                            </p:stCondLst>
                            <p:childTnLst>
                              <p:par>
                                <p:cTn id="147" presetID="1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9" dur="5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150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1" fill="hold">
                            <p:stCondLst>
                              <p:cond delay="29697"/>
                            </p:stCondLst>
                            <p:childTnLst>
                              <p:par>
                                <p:cTn id="152" presetID="1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4" dur="5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155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6" fill="hold">
                            <p:stCondLst>
                              <p:cond delay="30197"/>
                            </p:stCondLst>
                            <p:childTnLst>
                              <p:par>
                                <p:cTn id="157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8" dur="500" tmFilter="0, 0; .2, .5; .8, .5; 1, 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59" dur="250" autoRev="1" fill="hold"/>
                                        <p:tgtEl>
                                          <p:spTgt spid="4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0" fill="hold">
                            <p:stCondLst>
                              <p:cond delay="30697"/>
                            </p:stCondLst>
                            <p:childTnLst>
                              <p:par>
                                <p:cTn id="161" presetID="1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3" dur="5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164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5" fill="hold">
                            <p:stCondLst>
                              <p:cond delay="31197"/>
                            </p:stCondLst>
                            <p:childTnLst>
                              <p:par>
                                <p:cTn id="166" presetID="1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8" dur="5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169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0" fill="hold">
                            <p:stCondLst>
                              <p:cond delay="31697"/>
                            </p:stCondLst>
                            <p:childTnLst>
                              <p:par>
                                <p:cTn id="171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2" dur="500" tmFilter="0, 0; .2, .5; .8, .5; 1, 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3" dur="250" autoRev="1" fill="hold"/>
                                        <p:tgtEl>
                                          <p:spTgt spid="4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4" fill="hold">
                            <p:stCondLst>
                              <p:cond delay="32197"/>
                            </p:stCondLst>
                            <p:childTnLst>
                              <p:par>
                                <p:cTn id="175" presetID="1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7" dur="5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178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9" fill="hold">
                            <p:stCondLst>
                              <p:cond delay="32697"/>
                            </p:stCondLst>
                            <p:childTnLst>
                              <p:par>
                                <p:cTn id="180" presetID="27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81" dur="1000" autoRev="1" fill="remove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tx1"/>
                                      </p:to>
                                    </p:animClr>
                                    <p:animClr clrSpc="rgb" dir="cw">
                                      <p:cBhvr>
                                        <p:cTn id="182" dur="1000" autoRev="1" fill="remove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tx1"/>
                                      </p:to>
                                    </p:animClr>
                                    <p:set>
                                      <p:cBhvr>
                                        <p:cTn id="183" dur="1000" autoRev="1" fill="remove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84" dur="1000" autoRev="1" fill="remove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5" fill="hold">
                            <p:stCondLst>
                              <p:cond delay="34697"/>
                            </p:stCondLst>
                            <p:childTnLst>
                              <p:par>
                                <p:cTn id="186" presetID="26" presetClass="emph" presetSubtype="0" repeatCount="3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700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187" dur="500" tmFilter="0, 0; .2, .5; .8, .5; 1, 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88" dur="250" autoRev="1" fill="hold"/>
                                        <p:tgtEl>
                                          <p:spTgt spid="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>
                <p:cTn id="18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6"/>
                </p:tgtEl>
              </p:cMediaNode>
            </p:audio>
            <p:audio>
              <p:cMediaNode vol="100000">
                <p:cTn id="190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</p:childTnLst>
        </p:cTn>
      </p:par>
    </p:tnLst>
    <p:bldLst>
      <p:bldP spid="21" grpId="0" animBg="1"/>
      <p:bldP spid="21" grpId="1" animBg="1"/>
      <p:bldP spid="38" grpId="0" animBg="1"/>
      <p:bldP spid="31" grpId="0" animBg="1"/>
      <p:bldP spid="31" grpId="1" animBg="1"/>
      <p:bldP spid="39" grpId="0" animBg="1"/>
      <p:bldP spid="40" grpId="0" animBg="1"/>
      <p:bldP spid="40" grpId="1" animBg="1"/>
      <p:bldP spid="41" grpId="0" animBg="1"/>
      <p:bldP spid="42" grpId="0" animBg="1"/>
      <p:bldP spid="42" grpId="1" animBg="1"/>
      <p:bldP spid="37" grpId="0" animBg="1"/>
      <p:bldP spid="33" grpId="0" animBg="1"/>
      <p:bldP spid="33" grpId="1" animBg="1"/>
      <p:bldP spid="30" grpId="0" animBg="1"/>
      <p:bldP spid="30" grpId="1" animBg="1"/>
      <p:bldP spid="27" grpId="0" animBg="1"/>
      <p:bldP spid="27" grpId="1" animBg="1"/>
      <p:bldP spid="2" grpId="0" animBg="1"/>
      <p:bldP spid="16" grpId="0" animBg="1"/>
      <p:bldP spid="16" grpId="1" animBg="1"/>
      <p:bldP spid="10" grpId="0" animBg="1"/>
      <p:bldP spid="14" grpId="0" animBg="1"/>
      <p:bldP spid="14" grpId="1" animBg="1"/>
      <p:bldP spid="7" grpId="0" animBg="1"/>
      <p:bldP spid="7" grpId="1" animBg="1"/>
      <p:bldP spid="13" grpId="0" animBg="1"/>
      <p:bldP spid="13" grpId="1" animBg="1"/>
      <p:bldP spid="3" grpId="0" animBg="1"/>
      <p:bldP spid="5" grpId="0" animBg="1"/>
      <p:bldP spid="5" grpId="1" animBg="1"/>
      <p:bldP spid="6" grpId="0" animBg="1"/>
      <p:bldP spid="6" grpId="1" animBg="1"/>
      <p:bldP spid="8" grpId="0" animBg="1"/>
      <p:bldP spid="24" grpId="0" animBg="1"/>
      <p:bldP spid="25" grpId="0" animBg="1"/>
      <p:bldP spid="43" grpId="0" animBg="1"/>
      <p:bldP spid="43" grpId="1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6488668"/>
            <a:ext cx="25717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ru-RU" sz="1200" dirty="0" err="1" smtClean="0"/>
              <a:t>БУЗ</a:t>
            </a:r>
            <a:r>
              <a:rPr lang="ru-RU" sz="1200" dirty="0" smtClean="0"/>
              <a:t> УР «</a:t>
            </a:r>
            <a:r>
              <a:rPr lang="ru-RU" sz="1200" dirty="0" err="1" smtClean="0"/>
              <a:t>ДГКП</a:t>
            </a:r>
            <a:r>
              <a:rPr lang="ru-RU" sz="1200" dirty="0" smtClean="0"/>
              <a:t> №2 </a:t>
            </a:r>
            <a:r>
              <a:rPr lang="ru-RU" sz="1200" dirty="0" err="1" smtClean="0"/>
              <a:t>МЗ</a:t>
            </a:r>
            <a:r>
              <a:rPr lang="ru-RU" sz="1200" dirty="0" smtClean="0"/>
              <a:t> УР» 2018 г.</a:t>
            </a:r>
            <a:endParaRPr lang="ru-RU" sz="12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1615455" y="2967335"/>
            <a:ext cx="8961106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cap="all" spc="0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СПАСИБО ЗА ВНИМАНИЕ!</a:t>
            </a:r>
          </a:p>
          <a:p>
            <a:pPr algn="ctr"/>
            <a:r>
              <a:rPr lang="ru-RU" sz="54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ВСЕГО ВАМ ДОБРОГО!</a:t>
            </a:r>
            <a:endParaRPr lang="ru-RU" sz="5400" b="1" cap="all" spc="0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34" name="Прямоугольник 33">
            <a:hlinkClick r:id="rId2" action="ppaction://hlinksldjump"/>
            <a:hlinkHover r:id="rId2" action="ppaction://hlinksldjump"/>
          </p:cNvPr>
          <p:cNvSpPr/>
          <p:nvPr/>
        </p:nvSpPr>
        <p:spPr>
          <a:xfrm>
            <a:off x="0" y="0"/>
            <a:ext cx="12192000" cy="6857999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69282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Легкий дым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Couture</Template>
  <TotalTime>3409</TotalTime>
  <Words>517</Words>
  <Application>Microsoft Office PowerPoint</Application>
  <PresentationFormat>Произвольный</PresentationFormat>
  <Paragraphs>129</Paragraphs>
  <Slides>9</Slides>
  <Notes>1</Notes>
  <HiddenSlides>0</HiddenSlides>
  <MMClips>24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Легкий дым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Коншина Ирина Олеговна</dc:creator>
  <cp:lastModifiedBy>ПК 218k</cp:lastModifiedBy>
  <cp:revision>251</cp:revision>
  <cp:lastPrinted>2018-10-05T05:05:47Z</cp:lastPrinted>
  <dcterms:created xsi:type="dcterms:W3CDTF">2018-01-30T07:27:17Z</dcterms:created>
  <dcterms:modified xsi:type="dcterms:W3CDTF">2025-08-21T16:08:36Z</dcterms:modified>
  <cp:contentStatus>Окончательное</cp:contentStatus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MarkAsFinal">
    <vt:bool>true</vt:bool>
  </property>
</Properties>
</file>